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0" r:id="rId3"/>
    <p:sldId id="269" r:id="rId4"/>
    <p:sldId id="257" r:id="rId5"/>
    <p:sldId id="265" r:id="rId6"/>
    <p:sldId id="258" r:id="rId7"/>
    <p:sldId id="259" r:id="rId8"/>
    <p:sldId id="261" r:id="rId9"/>
    <p:sldId id="260" r:id="rId10"/>
    <p:sldId id="262" r:id="rId11"/>
    <p:sldId id="263" r:id="rId12"/>
    <p:sldId id="271" r:id="rId13"/>
    <p:sldId id="273" r:id="rId14"/>
    <p:sldId id="299" r:id="rId15"/>
    <p:sldId id="290" r:id="rId16"/>
    <p:sldId id="296" r:id="rId17"/>
    <p:sldId id="297" r:id="rId18"/>
    <p:sldId id="291" r:id="rId19"/>
    <p:sldId id="275"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74" d="100"/>
          <a:sy n="74"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1C90B-84C6-4A02-A99E-5CCE02FDCDAC}" type="doc">
      <dgm:prSet loTypeId="urn:diagrams.loki3.com/VaryingWidthList" loCatId="list" qsTypeId="urn:microsoft.com/office/officeart/2005/8/quickstyle/simple1" qsCatId="simple" csTypeId="urn:microsoft.com/office/officeart/2005/8/colors/accent1_2" csCatId="accent1" phldr="1"/>
      <dgm:spPr/>
    </dgm:pt>
    <dgm:pt modelId="{AFF682F4-CE0F-4E01-AE08-F418D5DD04B1}">
      <dgm:prSet phldrT="[Text]"/>
      <dgm:spPr>
        <a:solidFill>
          <a:srgbClr val="00B0F0"/>
        </a:solidFill>
      </dgm:spPr>
      <dgm:t>
        <a:bodyPr/>
        <a:lstStyle/>
        <a:p>
          <a:pPr algn="ctr"/>
          <a:r>
            <a:rPr lang="en-GB" dirty="0"/>
            <a:t>Dignity of the human person</a:t>
          </a:r>
        </a:p>
      </dgm:t>
    </dgm:pt>
    <dgm:pt modelId="{D5E1C599-90A0-401E-A6B1-C8694781B440}" type="parTrans" cxnId="{AA658C0F-F1D7-4D15-8BAC-9F9CC88064AD}">
      <dgm:prSet/>
      <dgm:spPr/>
      <dgm:t>
        <a:bodyPr/>
        <a:lstStyle/>
        <a:p>
          <a:pPr algn="l"/>
          <a:endParaRPr lang="en-GB"/>
        </a:p>
      </dgm:t>
    </dgm:pt>
    <dgm:pt modelId="{88116C91-16CF-486E-87F0-7944D2BCFBED}" type="sibTrans" cxnId="{AA658C0F-F1D7-4D15-8BAC-9F9CC88064AD}">
      <dgm:prSet/>
      <dgm:spPr/>
      <dgm:t>
        <a:bodyPr/>
        <a:lstStyle/>
        <a:p>
          <a:pPr algn="l"/>
          <a:endParaRPr lang="en-GB"/>
        </a:p>
      </dgm:t>
    </dgm:pt>
    <dgm:pt modelId="{B72B70E9-2E24-44F4-B8DF-38FCB8A10AB9}">
      <dgm:prSet phldrT="[Text]"/>
      <dgm:spPr>
        <a:solidFill>
          <a:srgbClr val="00B0F0"/>
        </a:solidFill>
      </dgm:spPr>
      <dgm:t>
        <a:bodyPr/>
        <a:lstStyle/>
        <a:p>
          <a:pPr algn="ctr"/>
          <a:r>
            <a:rPr lang="en-GB" dirty="0"/>
            <a:t>Family and Community</a:t>
          </a:r>
        </a:p>
      </dgm:t>
    </dgm:pt>
    <dgm:pt modelId="{E50FBB20-D485-4F78-8670-18C03AE8630B}" type="parTrans" cxnId="{0B5242FE-9063-405F-A654-5326AADE19E8}">
      <dgm:prSet/>
      <dgm:spPr/>
      <dgm:t>
        <a:bodyPr/>
        <a:lstStyle/>
        <a:p>
          <a:pPr algn="l"/>
          <a:endParaRPr lang="en-GB"/>
        </a:p>
      </dgm:t>
    </dgm:pt>
    <dgm:pt modelId="{4576DDE4-F654-4946-B49F-2CBB7DB60D9D}" type="sibTrans" cxnId="{0B5242FE-9063-405F-A654-5326AADE19E8}">
      <dgm:prSet/>
      <dgm:spPr/>
      <dgm:t>
        <a:bodyPr/>
        <a:lstStyle/>
        <a:p>
          <a:pPr algn="l"/>
          <a:endParaRPr lang="en-GB"/>
        </a:p>
      </dgm:t>
    </dgm:pt>
    <dgm:pt modelId="{621DB110-4378-4A2D-B6F2-0DCEC1E268E9}">
      <dgm:prSet phldrT="[Text]"/>
      <dgm:spPr>
        <a:solidFill>
          <a:srgbClr val="00B0F0"/>
        </a:solidFill>
      </dgm:spPr>
      <dgm:t>
        <a:bodyPr/>
        <a:lstStyle/>
        <a:p>
          <a:pPr algn="ctr"/>
          <a:r>
            <a:rPr lang="en-GB" dirty="0"/>
            <a:t>Solidarity and The Common Good</a:t>
          </a:r>
        </a:p>
      </dgm:t>
    </dgm:pt>
    <dgm:pt modelId="{27C60311-73DE-40F1-A9B8-DF46811D044C}" type="parTrans" cxnId="{6D7AFEA8-7B37-4EC2-A681-56103A9B3772}">
      <dgm:prSet/>
      <dgm:spPr/>
      <dgm:t>
        <a:bodyPr/>
        <a:lstStyle/>
        <a:p>
          <a:pPr algn="l"/>
          <a:endParaRPr lang="en-GB"/>
        </a:p>
      </dgm:t>
    </dgm:pt>
    <dgm:pt modelId="{C19E8B51-872F-487E-9F6F-8661B4483199}" type="sibTrans" cxnId="{6D7AFEA8-7B37-4EC2-A681-56103A9B3772}">
      <dgm:prSet/>
      <dgm:spPr/>
      <dgm:t>
        <a:bodyPr/>
        <a:lstStyle/>
        <a:p>
          <a:pPr algn="l"/>
          <a:endParaRPr lang="en-GB"/>
        </a:p>
      </dgm:t>
    </dgm:pt>
    <dgm:pt modelId="{639B65EE-CF2C-4234-B13F-138B20469018}">
      <dgm:prSet phldrT="[Text]"/>
      <dgm:spPr>
        <a:solidFill>
          <a:srgbClr val="00B0F0"/>
        </a:solidFill>
      </dgm:spPr>
      <dgm:t>
        <a:bodyPr/>
        <a:lstStyle/>
        <a:p>
          <a:pPr algn="ctr"/>
          <a:r>
            <a:rPr lang="en-GB" dirty="0"/>
            <a:t>Dignity of Work and the Rights of Workers</a:t>
          </a:r>
        </a:p>
      </dgm:t>
    </dgm:pt>
    <dgm:pt modelId="{B229EFC5-9D56-422C-AF4F-6526D409C71B}" type="parTrans" cxnId="{B206B498-C219-495C-9907-782A871BFBFE}">
      <dgm:prSet/>
      <dgm:spPr/>
      <dgm:t>
        <a:bodyPr/>
        <a:lstStyle/>
        <a:p>
          <a:pPr algn="l"/>
          <a:endParaRPr lang="en-GB"/>
        </a:p>
      </dgm:t>
    </dgm:pt>
    <dgm:pt modelId="{80D6EEBD-20DE-4791-8F90-53506383D0BB}" type="sibTrans" cxnId="{B206B498-C219-495C-9907-782A871BFBFE}">
      <dgm:prSet/>
      <dgm:spPr/>
      <dgm:t>
        <a:bodyPr/>
        <a:lstStyle/>
        <a:p>
          <a:pPr algn="l"/>
          <a:endParaRPr lang="en-GB"/>
        </a:p>
      </dgm:t>
    </dgm:pt>
    <dgm:pt modelId="{3D505493-ED3F-44BB-9459-94C88580A990}">
      <dgm:prSet phldrT="[Text]"/>
      <dgm:spPr>
        <a:solidFill>
          <a:srgbClr val="00B0F0"/>
        </a:solidFill>
      </dgm:spPr>
      <dgm:t>
        <a:bodyPr/>
        <a:lstStyle/>
        <a:p>
          <a:pPr algn="ctr"/>
          <a:r>
            <a:rPr lang="en-GB" dirty="0"/>
            <a:t>Rights and Responsibilities</a:t>
          </a:r>
        </a:p>
      </dgm:t>
    </dgm:pt>
    <dgm:pt modelId="{1FDFC8DD-612D-47B2-B931-ABA69D85BCC3}" type="parTrans" cxnId="{5EA862B2-2DCF-439E-8485-F3ED333C8976}">
      <dgm:prSet/>
      <dgm:spPr/>
      <dgm:t>
        <a:bodyPr/>
        <a:lstStyle/>
        <a:p>
          <a:pPr algn="l"/>
          <a:endParaRPr lang="en-GB"/>
        </a:p>
      </dgm:t>
    </dgm:pt>
    <dgm:pt modelId="{9420846E-593C-4F4A-9062-F14773060F53}" type="sibTrans" cxnId="{5EA862B2-2DCF-439E-8485-F3ED333C8976}">
      <dgm:prSet/>
      <dgm:spPr/>
      <dgm:t>
        <a:bodyPr/>
        <a:lstStyle/>
        <a:p>
          <a:pPr algn="l"/>
          <a:endParaRPr lang="en-GB"/>
        </a:p>
      </dgm:t>
    </dgm:pt>
    <dgm:pt modelId="{5FD681DE-BE19-48F6-8631-2ACAD1C7735D}">
      <dgm:prSet phldrT="[Text]"/>
      <dgm:spPr>
        <a:solidFill>
          <a:srgbClr val="00B0F0"/>
        </a:solidFill>
      </dgm:spPr>
      <dgm:t>
        <a:bodyPr/>
        <a:lstStyle/>
        <a:p>
          <a:pPr algn="ctr"/>
          <a:r>
            <a:rPr lang="en-GB" dirty="0"/>
            <a:t>Option for the Poor and Vulnerable</a:t>
          </a:r>
        </a:p>
      </dgm:t>
    </dgm:pt>
    <dgm:pt modelId="{C8CC20C0-D216-43FA-88E4-3E95FF696A27}" type="parTrans" cxnId="{4F5D93D8-0078-4E3E-AD3E-845DCC43E393}">
      <dgm:prSet/>
      <dgm:spPr/>
      <dgm:t>
        <a:bodyPr/>
        <a:lstStyle/>
        <a:p>
          <a:pPr algn="l"/>
          <a:endParaRPr lang="en-GB"/>
        </a:p>
      </dgm:t>
    </dgm:pt>
    <dgm:pt modelId="{07DA6E56-F746-478E-8972-492CB0560506}" type="sibTrans" cxnId="{4F5D93D8-0078-4E3E-AD3E-845DCC43E393}">
      <dgm:prSet/>
      <dgm:spPr/>
      <dgm:t>
        <a:bodyPr/>
        <a:lstStyle/>
        <a:p>
          <a:pPr algn="l"/>
          <a:endParaRPr lang="en-GB"/>
        </a:p>
      </dgm:t>
    </dgm:pt>
    <dgm:pt modelId="{4D5739BC-3922-4687-A839-54844036BB9D}">
      <dgm:prSet phldrT="[Text]"/>
      <dgm:spPr>
        <a:solidFill>
          <a:srgbClr val="00B0F0"/>
        </a:solidFill>
      </dgm:spPr>
      <dgm:t>
        <a:bodyPr/>
        <a:lstStyle/>
        <a:p>
          <a:pPr algn="ctr"/>
          <a:r>
            <a:rPr lang="en-GB" dirty="0"/>
            <a:t>Stewardship of God’s creation</a:t>
          </a:r>
        </a:p>
      </dgm:t>
    </dgm:pt>
    <dgm:pt modelId="{42DD9562-0C60-499F-A37C-9B8496E0727C}" type="parTrans" cxnId="{2567DA4D-7274-4B6A-B63D-3ED5A7E1A455}">
      <dgm:prSet/>
      <dgm:spPr/>
      <dgm:t>
        <a:bodyPr/>
        <a:lstStyle/>
        <a:p>
          <a:pPr algn="l"/>
          <a:endParaRPr lang="en-GB"/>
        </a:p>
      </dgm:t>
    </dgm:pt>
    <dgm:pt modelId="{F54A9148-0D44-4348-AFCE-CD57AB8576C2}" type="sibTrans" cxnId="{2567DA4D-7274-4B6A-B63D-3ED5A7E1A455}">
      <dgm:prSet/>
      <dgm:spPr/>
      <dgm:t>
        <a:bodyPr/>
        <a:lstStyle/>
        <a:p>
          <a:pPr algn="l"/>
          <a:endParaRPr lang="en-GB"/>
        </a:p>
      </dgm:t>
    </dgm:pt>
    <dgm:pt modelId="{2DCD1530-9AF7-44C3-BD6B-837B33ACF6AA}" type="pres">
      <dgm:prSet presAssocID="{C4B1C90B-84C6-4A02-A99E-5CCE02FDCDAC}" presName="Name0" presStyleCnt="0">
        <dgm:presLayoutVars>
          <dgm:resizeHandles/>
        </dgm:presLayoutVars>
      </dgm:prSet>
      <dgm:spPr/>
    </dgm:pt>
    <dgm:pt modelId="{C3303B2B-6710-4AE3-AE59-EE4B57C5B5AC}" type="pres">
      <dgm:prSet presAssocID="{AFF682F4-CE0F-4E01-AE08-F418D5DD04B1}" presName="text" presStyleLbl="node1" presStyleIdx="0" presStyleCnt="7" custScaleX="146667" custLinFactY="-84583" custLinFactNeighborX="-1001" custLinFactNeighborY="-100000">
        <dgm:presLayoutVars>
          <dgm:bulletEnabled val="1"/>
        </dgm:presLayoutVars>
      </dgm:prSet>
      <dgm:spPr/>
    </dgm:pt>
    <dgm:pt modelId="{DB50D270-EB40-45DD-8EC2-41D49CAD7345}" type="pres">
      <dgm:prSet presAssocID="{88116C91-16CF-486E-87F0-7944D2BCFBED}" presName="space" presStyleCnt="0"/>
      <dgm:spPr/>
    </dgm:pt>
    <dgm:pt modelId="{DA2FC537-B34B-44B8-A107-97E8F82B8FB2}" type="pres">
      <dgm:prSet presAssocID="{B72B70E9-2E24-44F4-B8DF-38FCB8A10AB9}" presName="text" presStyleLbl="node1" presStyleIdx="1" presStyleCnt="7" custScaleX="183333" custLinFactNeighborY="-60589">
        <dgm:presLayoutVars>
          <dgm:bulletEnabled val="1"/>
        </dgm:presLayoutVars>
      </dgm:prSet>
      <dgm:spPr/>
    </dgm:pt>
    <dgm:pt modelId="{C4440296-60C8-46A0-BA36-F201FFF2CE01}" type="pres">
      <dgm:prSet presAssocID="{4576DDE4-F654-4946-B49F-2CBB7DB60D9D}" presName="space" presStyleCnt="0"/>
      <dgm:spPr/>
    </dgm:pt>
    <dgm:pt modelId="{45A59027-C398-4B2A-943E-B01CE335315F}" type="pres">
      <dgm:prSet presAssocID="{621DB110-4378-4A2D-B6F2-0DCEC1E268E9}" presName="text" presStyleLbl="node1" presStyleIdx="2" presStyleCnt="7" custScaleX="125488">
        <dgm:presLayoutVars>
          <dgm:bulletEnabled val="1"/>
        </dgm:presLayoutVars>
      </dgm:prSet>
      <dgm:spPr/>
    </dgm:pt>
    <dgm:pt modelId="{D2065C1D-D4EF-421B-AA23-FE6B150D5F07}" type="pres">
      <dgm:prSet presAssocID="{C19E8B51-872F-487E-9F6F-8661B4483199}" presName="space" presStyleCnt="0"/>
      <dgm:spPr/>
    </dgm:pt>
    <dgm:pt modelId="{2FE34626-19AC-4A77-8CB6-2F1A7A5262C2}" type="pres">
      <dgm:prSet presAssocID="{639B65EE-CF2C-4234-B13F-138B20469018}" presName="text" presStyleLbl="node1" presStyleIdx="3" presStyleCnt="7" custScaleX="100000" custScaleY="97840">
        <dgm:presLayoutVars>
          <dgm:bulletEnabled val="1"/>
        </dgm:presLayoutVars>
      </dgm:prSet>
      <dgm:spPr/>
    </dgm:pt>
    <dgm:pt modelId="{9B49F3F6-3535-471F-B9E8-377973DB29C5}" type="pres">
      <dgm:prSet presAssocID="{80D6EEBD-20DE-4791-8F90-53506383D0BB}" presName="space" presStyleCnt="0"/>
      <dgm:spPr/>
    </dgm:pt>
    <dgm:pt modelId="{E8E25C99-33A4-4E94-879E-73DAC9B3B4F4}" type="pres">
      <dgm:prSet presAssocID="{3D505493-ED3F-44BB-9459-94C88580A990}" presName="text" presStyleLbl="node1" presStyleIdx="4" presStyleCnt="7" custScaleX="160000">
        <dgm:presLayoutVars>
          <dgm:bulletEnabled val="1"/>
        </dgm:presLayoutVars>
      </dgm:prSet>
      <dgm:spPr/>
    </dgm:pt>
    <dgm:pt modelId="{A9EBBD41-5279-4BAC-AC02-60003CC00ECC}" type="pres">
      <dgm:prSet presAssocID="{9420846E-593C-4F4A-9062-F14773060F53}" presName="space" presStyleCnt="0"/>
      <dgm:spPr/>
    </dgm:pt>
    <dgm:pt modelId="{59CC63D2-EE82-485F-9D99-29ACC95BA88F}" type="pres">
      <dgm:prSet presAssocID="{5FD681DE-BE19-48F6-8631-2ACAD1C7735D}" presName="text" presStyleLbl="node1" presStyleIdx="5" presStyleCnt="7" custScaleX="118987">
        <dgm:presLayoutVars>
          <dgm:bulletEnabled val="1"/>
        </dgm:presLayoutVars>
      </dgm:prSet>
      <dgm:spPr/>
    </dgm:pt>
    <dgm:pt modelId="{7DB9FCE5-2FB8-44DC-BEE8-62E86CA775C2}" type="pres">
      <dgm:prSet presAssocID="{07DA6E56-F746-478E-8972-492CB0560506}" presName="space" presStyleCnt="0"/>
      <dgm:spPr/>
    </dgm:pt>
    <dgm:pt modelId="{05DCAEAB-89A0-4273-8DBE-AAB3CBDED735}" type="pres">
      <dgm:prSet presAssocID="{4D5739BC-3922-4687-A839-54844036BB9D}" presName="text" presStyleLbl="node1" presStyleIdx="6" presStyleCnt="7" custScaleX="139683">
        <dgm:presLayoutVars>
          <dgm:bulletEnabled val="1"/>
        </dgm:presLayoutVars>
      </dgm:prSet>
      <dgm:spPr/>
    </dgm:pt>
  </dgm:ptLst>
  <dgm:cxnLst>
    <dgm:cxn modelId="{AA658C0F-F1D7-4D15-8BAC-9F9CC88064AD}" srcId="{C4B1C90B-84C6-4A02-A99E-5CCE02FDCDAC}" destId="{AFF682F4-CE0F-4E01-AE08-F418D5DD04B1}" srcOrd="0" destOrd="0" parTransId="{D5E1C599-90A0-401E-A6B1-C8694781B440}" sibTransId="{88116C91-16CF-486E-87F0-7944D2BCFBED}"/>
    <dgm:cxn modelId="{B94AE35B-646D-415C-A73A-DC4E42F412E3}" type="presOf" srcId="{C4B1C90B-84C6-4A02-A99E-5CCE02FDCDAC}" destId="{2DCD1530-9AF7-44C3-BD6B-837B33ACF6AA}" srcOrd="0" destOrd="0" presId="urn:diagrams.loki3.com/VaryingWidthList"/>
    <dgm:cxn modelId="{25A81A60-B67E-46CE-A33E-3B5A1BAA77E1}" type="presOf" srcId="{621DB110-4378-4A2D-B6F2-0DCEC1E268E9}" destId="{45A59027-C398-4B2A-943E-B01CE335315F}" srcOrd="0" destOrd="0" presId="urn:diagrams.loki3.com/VaryingWidthList"/>
    <dgm:cxn modelId="{4559BF41-EF9E-4E8A-9378-8255FE0BCCB9}" type="presOf" srcId="{5FD681DE-BE19-48F6-8631-2ACAD1C7735D}" destId="{59CC63D2-EE82-485F-9D99-29ACC95BA88F}" srcOrd="0" destOrd="0" presId="urn:diagrams.loki3.com/VaryingWidthList"/>
    <dgm:cxn modelId="{2567DA4D-7274-4B6A-B63D-3ED5A7E1A455}" srcId="{C4B1C90B-84C6-4A02-A99E-5CCE02FDCDAC}" destId="{4D5739BC-3922-4687-A839-54844036BB9D}" srcOrd="6" destOrd="0" parTransId="{42DD9562-0C60-499F-A37C-9B8496E0727C}" sibTransId="{F54A9148-0D44-4348-AFCE-CD57AB8576C2}"/>
    <dgm:cxn modelId="{6EACF777-967F-4363-9956-2A0A923A675B}" type="presOf" srcId="{639B65EE-CF2C-4234-B13F-138B20469018}" destId="{2FE34626-19AC-4A77-8CB6-2F1A7A5262C2}" srcOrd="0" destOrd="0" presId="urn:diagrams.loki3.com/VaryingWidthList"/>
    <dgm:cxn modelId="{64367B96-623A-4EB3-98AA-1B18CD2DE363}" type="presOf" srcId="{B72B70E9-2E24-44F4-B8DF-38FCB8A10AB9}" destId="{DA2FC537-B34B-44B8-A107-97E8F82B8FB2}" srcOrd="0" destOrd="0" presId="urn:diagrams.loki3.com/VaryingWidthList"/>
    <dgm:cxn modelId="{B206B498-C219-495C-9907-782A871BFBFE}" srcId="{C4B1C90B-84C6-4A02-A99E-5CCE02FDCDAC}" destId="{639B65EE-CF2C-4234-B13F-138B20469018}" srcOrd="3" destOrd="0" parTransId="{B229EFC5-9D56-422C-AF4F-6526D409C71B}" sibTransId="{80D6EEBD-20DE-4791-8F90-53506383D0BB}"/>
    <dgm:cxn modelId="{6D7AFEA8-7B37-4EC2-A681-56103A9B3772}" srcId="{C4B1C90B-84C6-4A02-A99E-5CCE02FDCDAC}" destId="{621DB110-4378-4A2D-B6F2-0DCEC1E268E9}" srcOrd="2" destOrd="0" parTransId="{27C60311-73DE-40F1-A9B8-DF46811D044C}" sibTransId="{C19E8B51-872F-487E-9F6F-8661B4483199}"/>
    <dgm:cxn modelId="{5EA862B2-2DCF-439E-8485-F3ED333C8976}" srcId="{C4B1C90B-84C6-4A02-A99E-5CCE02FDCDAC}" destId="{3D505493-ED3F-44BB-9459-94C88580A990}" srcOrd="4" destOrd="0" parTransId="{1FDFC8DD-612D-47B2-B931-ABA69D85BCC3}" sibTransId="{9420846E-593C-4F4A-9062-F14773060F53}"/>
    <dgm:cxn modelId="{4F5D93D8-0078-4E3E-AD3E-845DCC43E393}" srcId="{C4B1C90B-84C6-4A02-A99E-5CCE02FDCDAC}" destId="{5FD681DE-BE19-48F6-8631-2ACAD1C7735D}" srcOrd="5" destOrd="0" parTransId="{C8CC20C0-D216-43FA-88E4-3E95FF696A27}" sibTransId="{07DA6E56-F746-478E-8972-492CB0560506}"/>
    <dgm:cxn modelId="{F3DB02E3-7B9F-413D-8A21-2251CB5FBB02}" type="presOf" srcId="{4D5739BC-3922-4687-A839-54844036BB9D}" destId="{05DCAEAB-89A0-4273-8DBE-AAB3CBDED735}" srcOrd="0" destOrd="0" presId="urn:diagrams.loki3.com/VaryingWidthList"/>
    <dgm:cxn modelId="{358981E5-E4E1-4A50-86A7-1BC783130194}" type="presOf" srcId="{AFF682F4-CE0F-4E01-AE08-F418D5DD04B1}" destId="{C3303B2B-6710-4AE3-AE59-EE4B57C5B5AC}" srcOrd="0" destOrd="0" presId="urn:diagrams.loki3.com/VaryingWidthList"/>
    <dgm:cxn modelId="{4507BEF5-1208-4B35-8C82-B7263593AA87}" type="presOf" srcId="{3D505493-ED3F-44BB-9459-94C88580A990}" destId="{E8E25C99-33A4-4E94-879E-73DAC9B3B4F4}" srcOrd="0" destOrd="0" presId="urn:diagrams.loki3.com/VaryingWidthList"/>
    <dgm:cxn modelId="{0B5242FE-9063-405F-A654-5326AADE19E8}" srcId="{C4B1C90B-84C6-4A02-A99E-5CCE02FDCDAC}" destId="{B72B70E9-2E24-44F4-B8DF-38FCB8A10AB9}" srcOrd="1" destOrd="0" parTransId="{E50FBB20-D485-4F78-8670-18C03AE8630B}" sibTransId="{4576DDE4-F654-4946-B49F-2CBB7DB60D9D}"/>
    <dgm:cxn modelId="{A6462525-770F-4790-BB08-60ABEADDDF00}" type="presParOf" srcId="{2DCD1530-9AF7-44C3-BD6B-837B33ACF6AA}" destId="{C3303B2B-6710-4AE3-AE59-EE4B57C5B5AC}" srcOrd="0" destOrd="0" presId="urn:diagrams.loki3.com/VaryingWidthList"/>
    <dgm:cxn modelId="{32C3333C-A1A1-4BFA-B8DC-75CFC181DAA2}" type="presParOf" srcId="{2DCD1530-9AF7-44C3-BD6B-837B33ACF6AA}" destId="{DB50D270-EB40-45DD-8EC2-41D49CAD7345}" srcOrd="1" destOrd="0" presId="urn:diagrams.loki3.com/VaryingWidthList"/>
    <dgm:cxn modelId="{CD4660C7-35D1-4FC2-9127-98862DC1423C}" type="presParOf" srcId="{2DCD1530-9AF7-44C3-BD6B-837B33ACF6AA}" destId="{DA2FC537-B34B-44B8-A107-97E8F82B8FB2}" srcOrd="2" destOrd="0" presId="urn:diagrams.loki3.com/VaryingWidthList"/>
    <dgm:cxn modelId="{A574A4FD-8564-4D4E-9394-D7C2CAD78F21}" type="presParOf" srcId="{2DCD1530-9AF7-44C3-BD6B-837B33ACF6AA}" destId="{C4440296-60C8-46A0-BA36-F201FFF2CE01}" srcOrd="3" destOrd="0" presId="urn:diagrams.loki3.com/VaryingWidthList"/>
    <dgm:cxn modelId="{78817CFC-8FC0-4DB7-A52A-FCAC9BA99CD9}" type="presParOf" srcId="{2DCD1530-9AF7-44C3-BD6B-837B33ACF6AA}" destId="{45A59027-C398-4B2A-943E-B01CE335315F}" srcOrd="4" destOrd="0" presId="urn:diagrams.loki3.com/VaryingWidthList"/>
    <dgm:cxn modelId="{25DC8921-CD9A-49E0-A60A-872740636535}" type="presParOf" srcId="{2DCD1530-9AF7-44C3-BD6B-837B33ACF6AA}" destId="{D2065C1D-D4EF-421B-AA23-FE6B150D5F07}" srcOrd="5" destOrd="0" presId="urn:diagrams.loki3.com/VaryingWidthList"/>
    <dgm:cxn modelId="{01254156-5D61-4D46-8A61-E9A7F14C79E5}" type="presParOf" srcId="{2DCD1530-9AF7-44C3-BD6B-837B33ACF6AA}" destId="{2FE34626-19AC-4A77-8CB6-2F1A7A5262C2}" srcOrd="6" destOrd="0" presId="urn:diagrams.loki3.com/VaryingWidthList"/>
    <dgm:cxn modelId="{AEB08929-FD2C-44B5-88F4-CCFAFD925FEB}" type="presParOf" srcId="{2DCD1530-9AF7-44C3-BD6B-837B33ACF6AA}" destId="{9B49F3F6-3535-471F-B9E8-377973DB29C5}" srcOrd="7" destOrd="0" presId="urn:diagrams.loki3.com/VaryingWidthList"/>
    <dgm:cxn modelId="{620E7BD9-2049-4CEB-B560-C83C8DF6A61D}" type="presParOf" srcId="{2DCD1530-9AF7-44C3-BD6B-837B33ACF6AA}" destId="{E8E25C99-33A4-4E94-879E-73DAC9B3B4F4}" srcOrd="8" destOrd="0" presId="urn:diagrams.loki3.com/VaryingWidthList"/>
    <dgm:cxn modelId="{0AEB31A7-CF49-4FB8-906F-52E023E2D920}" type="presParOf" srcId="{2DCD1530-9AF7-44C3-BD6B-837B33ACF6AA}" destId="{A9EBBD41-5279-4BAC-AC02-60003CC00ECC}" srcOrd="9" destOrd="0" presId="urn:diagrams.loki3.com/VaryingWidthList"/>
    <dgm:cxn modelId="{D51EAAAB-EAEF-4186-8A73-19733889BDA8}" type="presParOf" srcId="{2DCD1530-9AF7-44C3-BD6B-837B33ACF6AA}" destId="{59CC63D2-EE82-485F-9D99-29ACC95BA88F}" srcOrd="10" destOrd="0" presId="urn:diagrams.loki3.com/VaryingWidthList"/>
    <dgm:cxn modelId="{EC37977C-77C2-4103-B4F5-75DE2DCB9554}" type="presParOf" srcId="{2DCD1530-9AF7-44C3-BD6B-837B33ACF6AA}" destId="{7DB9FCE5-2FB8-44DC-BEE8-62E86CA775C2}" srcOrd="11" destOrd="0" presId="urn:diagrams.loki3.com/VaryingWidthList"/>
    <dgm:cxn modelId="{9A374C83-B778-4750-953A-4268237DE827}" type="presParOf" srcId="{2DCD1530-9AF7-44C3-BD6B-837B33ACF6AA}" destId="{05DCAEAB-89A0-4273-8DBE-AAB3CBDED735}" srcOrd="1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3B2B-6710-4AE3-AE59-EE4B57C5B5AC}">
      <dsp:nvSpPr>
        <dsp:cNvPr id="0" name=""/>
        <dsp:cNvSpPr/>
      </dsp:nvSpPr>
      <dsp:spPr>
        <a:xfrm>
          <a:off x="0" y="0"/>
          <a:ext cx="3614057"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Dignity of the human person</a:t>
          </a:r>
        </a:p>
      </dsp:txBody>
      <dsp:txXfrm>
        <a:off x="0" y="0"/>
        <a:ext cx="3614057" cy="406258"/>
      </dsp:txXfrm>
    </dsp:sp>
    <dsp:sp modelId="{DA2FC537-B34B-44B8-A107-97E8F82B8FB2}">
      <dsp:nvSpPr>
        <dsp:cNvPr id="0" name=""/>
        <dsp:cNvSpPr/>
      </dsp:nvSpPr>
      <dsp:spPr>
        <a:xfrm>
          <a:off x="0" y="416265"/>
          <a:ext cx="3614057"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Family and Community</a:t>
          </a:r>
        </a:p>
      </dsp:txBody>
      <dsp:txXfrm>
        <a:off x="0" y="416265"/>
        <a:ext cx="3614057" cy="406258"/>
      </dsp:txXfrm>
    </dsp:sp>
    <dsp:sp modelId="{45A59027-C398-4B2A-943E-B01CE335315F}">
      <dsp:nvSpPr>
        <dsp:cNvPr id="0" name=""/>
        <dsp:cNvSpPr/>
      </dsp:nvSpPr>
      <dsp:spPr>
        <a:xfrm>
          <a:off x="1" y="855144"/>
          <a:ext cx="3614054"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Solidarity and The Common Good</a:t>
          </a:r>
        </a:p>
      </dsp:txBody>
      <dsp:txXfrm>
        <a:off x="1" y="855144"/>
        <a:ext cx="3614054" cy="406258"/>
      </dsp:txXfrm>
    </dsp:sp>
    <dsp:sp modelId="{2FE34626-19AC-4A77-8CB6-2F1A7A5262C2}">
      <dsp:nvSpPr>
        <dsp:cNvPr id="0" name=""/>
        <dsp:cNvSpPr/>
      </dsp:nvSpPr>
      <dsp:spPr>
        <a:xfrm>
          <a:off x="7028" y="1281715"/>
          <a:ext cx="3600000" cy="39748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Dignity of Work and the Rights of Workers</a:t>
          </a:r>
        </a:p>
      </dsp:txBody>
      <dsp:txXfrm>
        <a:off x="7028" y="1281715"/>
        <a:ext cx="3600000" cy="397483"/>
      </dsp:txXfrm>
    </dsp:sp>
    <dsp:sp modelId="{E8E25C99-33A4-4E94-879E-73DAC9B3B4F4}">
      <dsp:nvSpPr>
        <dsp:cNvPr id="0" name=""/>
        <dsp:cNvSpPr/>
      </dsp:nvSpPr>
      <dsp:spPr>
        <a:xfrm>
          <a:off x="0" y="1699511"/>
          <a:ext cx="3614057"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Rights and Responsibilities</a:t>
          </a:r>
        </a:p>
      </dsp:txBody>
      <dsp:txXfrm>
        <a:off x="0" y="1699511"/>
        <a:ext cx="3614057" cy="406258"/>
      </dsp:txXfrm>
    </dsp:sp>
    <dsp:sp modelId="{59CC63D2-EE82-485F-9D99-29ACC95BA88F}">
      <dsp:nvSpPr>
        <dsp:cNvPr id="0" name=""/>
        <dsp:cNvSpPr/>
      </dsp:nvSpPr>
      <dsp:spPr>
        <a:xfrm>
          <a:off x="0" y="2126082"/>
          <a:ext cx="3614057"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Option for the Poor and Vulnerable</a:t>
          </a:r>
        </a:p>
      </dsp:txBody>
      <dsp:txXfrm>
        <a:off x="0" y="2126082"/>
        <a:ext cx="3614057" cy="406258"/>
      </dsp:txXfrm>
    </dsp:sp>
    <dsp:sp modelId="{05DCAEAB-89A0-4273-8DBE-AAB3CBDED735}">
      <dsp:nvSpPr>
        <dsp:cNvPr id="0" name=""/>
        <dsp:cNvSpPr/>
      </dsp:nvSpPr>
      <dsp:spPr>
        <a:xfrm>
          <a:off x="15594" y="2552653"/>
          <a:ext cx="3582868" cy="40625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Stewardship of God’s creation</a:t>
          </a:r>
        </a:p>
      </dsp:txBody>
      <dsp:txXfrm>
        <a:off x="15594" y="2552653"/>
        <a:ext cx="3582868" cy="406258"/>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8DEBC-7A05-4901-8633-A518B01904EC}"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ADBCB-30A4-421A-A63B-F0F3B75F54DB}" type="slidenum">
              <a:rPr lang="en-GB" smtClean="0"/>
              <a:t>‹#›</a:t>
            </a:fld>
            <a:endParaRPr lang="en-GB"/>
          </a:p>
        </p:txBody>
      </p:sp>
    </p:spTree>
    <p:extLst>
      <p:ext uri="{BB962C8B-B14F-4D97-AF65-F5344CB8AC3E}">
        <p14:creationId xmlns:p14="http://schemas.microsoft.com/office/powerpoint/2010/main" val="268078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Year of Prayer and say together the Our Father</a:t>
            </a:r>
          </a:p>
        </p:txBody>
      </p:sp>
      <p:sp>
        <p:nvSpPr>
          <p:cNvPr id="4" name="Slide Number Placeholder 3"/>
          <p:cNvSpPr>
            <a:spLocks noGrp="1"/>
          </p:cNvSpPr>
          <p:nvPr>
            <p:ph type="sldNum" sz="quarter" idx="10"/>
          </p:nvPr>
        </p:nvSpPr>
        <p:spPr/>
        <p:txBody>
          <a:bodyPr/>
          <a:lstStyle/>
          <a:p>
            <a:fld id="{83FBE687-A06A-460C-8277-B197630C84EB}" type="slidenum">
              <a:rPr lang="en-GB" smtClean="0"/>
              <a:t>2</a:t>
            </a:fld>
            <a:endParaRPr lang="en-GB"/>
          </a:p>
        </p:txBody>
      </p:sp>
    </p:spTree>
    <p:extLst>
      <p:ext uri="{BB962C8B-B14F-4D97-AF65-F5344CB8AC3E}">
        <p14:creationId xmlns:p14="http://schemas.microsoft.com/office/powerpoint/2010/main" val="85066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CST is an aspect of the life and</a:t>
            </a:r>
            <a:r>
              <a:rPr lang="en-GB" baseline="0" dirty="0"/>
              <a:t> thinking of the Catholic Church</a:t>
            </a:r>
          </a:p>
          <a:p>
            <a:r>
              <a:rPr lang="en-GB" baseline="0" dirty="0"/>
              <a:t>It concerns what the church has to say about social issues and the way in which the Catholic faith is lived out within society .</a:t>
            </a:r>
          </a:p>
          <a:p>
            <a:r>
              <a:rPr lang="en-GB" baseline="0" dirty="0"/>
              <a:t>These teachings are rooted in Scripture and especially in the teaching of Jesus in the Gospels </a:t>
            </a:r>
            <a:endParaRPr lang="en-GB" dirty="0"/>
          </a:p>
        </p:txBody>
      </p:sp>
      <p:sp>
        <p:nvSpPr>
          <p:cNvPr id="4" name="Slide Number Placeholder 3"/>
          <p:cNvSpPr>
            <a:spLocks noGrp="1"/>
          </p:cNvSpPr>
          <p:nvPr>
            <p:ph type="sldNum" sz="quarter" idx="10"/>
          </p:nvPr>
        </p:nvSpPr>
        <p:spPr/>
        <p:txBody>
          <a:bodyPr/>
          <a:lstStyle/>
          <a:p>
            <a:fld id="{55AED46D-BEC4-4106-BF09-AF28BDBA506A}" type="slidenum">
              <a:rPr lang="en-GB" smtClean="0"/>
              <a:t>3</a:t>
            </a:fld>
            <a:endParaRPr lang="en-GB"/>
          </a:p>
        </p:txBody>
      </p:sp>
    </p:spTree>
    <p:extLst>
      <p:ext uri="{BB962C8B-B14F-4D97-AF65-F5344CB8AC3E}">
        <p14:creationId xmlns:p14="http://schemas.microsoft.com/office/powerpoint/2010/main" val="3792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with the parents the </a:t>
            </a:r>
            <a:r>
              <a:rPr lang="en-GB" dirty="0"/>
              <a:t>Curriculum Overview </a:t>
            </a:r>
          </a:p>
          <a:p>
            <a:r>
              <a:rPr lang="en-GB" dirty="0"/>
              <a:t>Pictures of books</a:t>
            </a:r>
          </a:p>
          <a:p>
            <a:r>
              <a:rPr lang="en-GB" dirty="0"/>
              <a:t>Good Authors</a:t>
            </a:r>
          </a:p>
        </p:txBody>
      </p:sp>
      <p:sp>
        <p:nvSpPr>
          <p:cNvPr id="4" name="Slide Number Placeholder 3"/>
          <p:cNvSpPr>
            <a:spLocks noGrp="1"/>
          </p:cNvSpPr>
          <p:nvPr>
            <p:ph type="sldNum" sz="quarter" idx="10"/>
          </p:nvPr>
        </p:nvSpPr>
        <p:spPr/>
        <p:txBody>
          <a:bodyPr/>
          <a:lstStyle/>
          <a:p>
            <a:fld id="{83FBE687-A06A-460C-8277-B197630C84EB}" type="slidenum">
              <a:rPr lang="en-GB" smtClean="0"/>
              <a:t>14</a:t>
            </a:fld>
            <a:endParaRPr lang="en-GB"/>
          </a:p>
        </p:txBody>
      </p:sp>
    </p:spTree>
    <p:extLst>
      <p:ext uri="{BB962C8B-B14F-4D97-AF65-F5344CB8AC3E}">
        <p14:creationId xmlns:p14="http://schemas.microsoft.com/office/powerpoint/2010/main" val="155357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with the parents the </a:t>
            </a:r>
            <a:r>
              <a:rPr lang="en-GB" dirty="0"/>
              <a:t>Curriculum Overview </a:t>
            </a:r>
          </a:p>
          <a:p>
            <a:r>
              <a:rPr lang="en-GB" dirty="0"/>
              <a:t>Pictures of books</a:t>
            </a:r>
          </a:p>
          <a:p>
            <a:r>
              <a:rPr lang="en-GB" dirty="0"/>
              <a:t>Good Authors</a:t>
            </a:r>
          </a:p>
        </p:txBody>
      </p:sp>
      <p:sp>
        <p:nvSpPr>
          <p:cNvPr id="4" name="Slide Number Placeholder 3"/>
          <p:cNvSpPr>
            <a:spLocks noGrp="1"/>
          </p:cNvSpPr>
          <p:nvPr>
            <p:ph type="sldNum" sz="quarter" idx="10"/>
          </p:nvPr>
        </p:nvSpPr>
        <p:spPr/>
        <p:txBody>
          <a:bodyPr/>
          <a:lstStyle/>
          <a:p>
            <a:fld id="{83FBE687-A06A-460C-8277-B197630C84EB}" type="slidenum">
              <a:rPr lang="en-GB" smtClean="0"/>
              <a:t>15</a:t>
            </a:fld>
            <a:endParaRPr lang="en-GB"/>
          </a:p>
        </p:txBody>
      </p:sp>
    </p:spTree>
    <p:extLst>
      <p:ext uri="{BB962C8B-B14F-4D97-AF65-F5344CB8AC3E}">
        <p14:creationId xmlns:p14="http://schemas.microsoft.com/office/powerpoint/2010/main" val="62347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key learning in Maths</a:t>
            </a: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83FBE687-A06A-460C-8277-B197630C84EB}" type="slidenum">
              <a:rPr lang="en-GB" smtClean="0"/>
              <a:t>16</a:t>
            </a:fld>
            <a:endParaRPr lang="en-GB"/>
          </a:p>
        </p:txBody>
      </p:sp>
    </p:spTree>
    <p:extLst>
      <p:ext uri="{BB962C8B-B14F-4D97-AF65-F5344CB8AC3E}">
        <p14:creationId xmlns:p14="http://schemas.microsoft.com/office/powerpoint/2010/main" val="406280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to parents key Learning in the year group across</a:t>
            </a:r>
            <a:r>
              <a:rPr lang="en-GB" baseline="0" dirty="0"/>
              <a:t> the Curriculum </a:t>
            </a:r>
            <a:endParaRPr lang="en-GB" dirty="0"/>
          </a:p>
          <a:p>
            <a:endParaRPr lang="en-GB" dirty="0"/>
          </a:p>
        </p:txBody>
      </p:sp>
      <p:sp>
        <p:nvSpPr>
          <p:cNvPr id="4" name="Slide Number Placeholder 3"/>
          <p:cNvSpPr>
            <a:spLocks noGrp="1"/>
          </p:cNvSpPr>
          <p:nvPr>
            <p:ph type="sldNum" sz="quarter" idx="10"/>
          </p:nvPr>
        </p:nvSpPr>
        <p:spPr/>
        <p:txBody>
          <a:bodyPr/>
          <a:lstStyle/>
          <a:p>
            <a:fld id="{83FBE687-A06A-460C-8277-B197630C84EB}" type="slidenum">
              <a:rPr lang="en-GB" smtClean="0"/>
              <a:t>17</a:t>
            </a:fld>
            <a:endParaRPr lang="en-GB"/>
          </a:p>
        </p:txBody>
      </p:sp>
    </p:spTree>
    <p:extLst>
      <p:ext uri="{BB962C8B-B14F-4D97-AF65-F5344CB8AC3E}">
        <p14:creationId xmlns:p14="http://schemas.microsoft.com/office/powerpoint/2010/main" val="343766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Key</a:t>
            </a:r>
            <a:r>
              <a:rPr lang="en-GB" baseline="0" dirty="0"/>
              <a:t> Dates / Activities for the your Year group </a:t>
            </a:r>
            <a:endParaRPr lang="en-GB" dirty="0"/>
          </a:p>
        </p:txBody>
      </p:sp>
      <p:sp>
        <p:nvSpPr>
          <p:cNvPr id="4" name="Slide Number Placeholder 3"/>
          <p:cNvSpPr>
            <a:spLocks noGrp="1"/>
          </p:cNvSpPr>
          <p:nvPr>
            <p:ph type="sldNum" sz="quarter" idx="10"/>
          </p:nvPr>
        </p:nvSpPr>
        <p:spPr/>
        <p:txBody>
          <a:bodyPr/>
          <a:lstStyle/>
          <a:p>
            <a:fld id="{83FBE687-A06A-460C-8277-B197630C84EB}" type="slidenum">
              <a:rPr lang="en-GB" smtClean="0"/>
              <a:t>18</a:t>
            </a:fld>
            <a:endParaRPr lang="en-GB"/>
          </a:p>
        </p:txBody>
      </p:sp>
    </p:spTree>
    <p:extLst>
      <p:ext uri="{BB962C8B-B14F-4D97-AF65-F5344CB8AC3E}">
        <p14:creationId xmlns:p14="http://schemas.microsoft.com/office/powerpoint/2010/main" val="259359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FBE687-A06A-460C-8277-B197630C84EB}" type="slidenum">
              <a:rPr lang="en-GB" smtClean="0"/>
              <a:t>20</a:t>
            </a:fld>
            <a:endParaRPr lang="en-GB"/>
          </a:p>
        </p:txBody>
      </p:sp>
    </p:spTree>
    <p:extLst>
      <p:ext uri="{BB962C8B-B14F-4D97-AF65-F5344CB8AC3E}">
        <p14:creationId xmlns:p14="http://schemas.microsoft.com/office/powerpoint/2010/main" val="225422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D599A2-85FF-411B-A9DC-87353ABDC63C}"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183386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D599A2-85FF-411B-A9DC-87353ABDC63C}"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77704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D599A2-85FF-411B-A9DC-87353ABDC63C}"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851448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27200" y="609600"/>
            <a:ext cx="10363200" cy="1143000"/>
          </a:xfr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1727200" y="1981200"/>
            <a:ext cx="5080000" cy="4114800"/>
          </a:xfrm>
        </p:spPr>
        <p:txBody>
          <a:bodyPr/>
          <a:lstStyle/>
          <a:p>
            <a:pPr lvl="0"/>
            <a:endParaRPr lang="en-GB" noProof="0"/>
          </a:p>
        </p:txBody>
      </p:sp>
      <p:sp>
        <p:nvSpPr>
          <p:cNvPr id="4" name="Text Placeholder 3"/>
          <p:cNvSpPr>
            <a:spLocks noGrp="1"/>
          </p:cNvSpPr>
          <p:nvPr>
            <p:ph type="body" sz="half" idx="2"/>
          </p:nvPr>
        </p:nvSpPr>
        <p:spPr>
          <a:xfrm>
            <a:off x="7010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fld id="{6BA39C55-147B-4C50-A1FB-7D960DFDAB7A}" type="slidenum">
              <a:rPr lang="en-US" altLang="en-US"/>
              <a:pPr/>
              <a:t>‹#›</a:t>
            </a:fld>
            <a:endParaRPr lang="en-US" altLang="en-US"/>
          </a:p>
        </p:txBody>
      </p:sp>
    </p:spTree>
    <p:extLst>
      <p:ext uri="{BB962C8B-B14F-4D97-AF65-F5344CB8AC3E}">
        <p14:creationId xmlns:p14="http://schemas.microsoft.com/office/powerpoint/2010/main" val="263346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D599A2-85FF-411B-A9DC-87353ABDC63C}"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332124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D599A2-85FF-411B-A9DC-87353ABDC63C}"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221471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D599A2-85FF-411B-A9DC-87353ABDC63C}"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79940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D599A2-85FF-411B-A9DC-87353ABDC63C}"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180644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D599A2-85FF-411B-A9DC-87353ABDC63C}"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9940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99A2-85FF-411B-A9DC-87353ABDC63C}"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380547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D599A2-85FF-411B-A9DC-87353ABDC63C}"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254633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D599A2-85FF-411B-A9DC-87353ABDC63C}"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D1B74-3108-40F6-851E-D6CBDBD1F3FB}" type="slidenum">
              <a:rPr lang="en-GB" smtClean="0"/>
              <a:t>‹#›</a:t>
            </a:fld>
            <a:endParaRPr lang="en-GB"/>
          </a:p>
        </p:txBody>
      </p:sp>
    </p:spTree>
    <p:extLst>
      <p:ext uri="{BB962C8B-B14F-4D97-AF65-F5344CB8AC3E}">
        <p14:creationId xmlns:p14="http://schemas.microsoft.com/office/powerpoint/2010/main" val="345874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99A2-85FF-411B-A9DC-87353ABDC63C}" type="datetimeFigureOut">
              <a:rPr lang="en-GB" smtClean="0"/>
              <a:t>09/09/2025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D1B74-3108-40F6-851E-D6CBDBD1F3FB}" type="slidenum">
              <a:rPr lang="en-GB" smtClean="0"/>
              <a:t>‹#›</a:t>
            </a:fld>
            <a:endParaRPr lang="en-GB"/>
          </a:p>
        </p:txBody>
      </p:sp>
    </p:spTree>
    <p:extLst>
      <p:ext uri="{BB962C8B-B14F-4D97-AF65-F5344CB8AC3E}">
        <p14:creationId xmlns:p14="http://schemas.microsoft.com/office/powerpoint/2010/main" val="331586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www.st-bernadette.net/reconciliation.php&amp;psig=AOvVaw0h2vScwuoJOw2uePOzMjzD&amp;ust=1602505200704000&amp;source=images&amp;cd=vfe&amp;ved=0CAIQjRxqFwoTCOi7yZ_DrOwCFQAAAAAdAAAAABAJ"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www.st-bernadette.net/reconciliation.php&amp;psig=AOvVaw0h2vScwuoJOw2uePOzMjzD&amp;ust=1602505200704000&amp;source=images&amp;cd=vfe&amp;ved=0CAIQjRxqFwoTCOi7yZ_DrOwCFQAAAAAdAAAAABAJ"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125426" y="2120885"/>
            <a:ext cx="7941148" cy="2862322"/>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rgbClr val="FFC000"/>
                </a:solidFill>
                <a:effectLst/>
              </a:rPr>
              <a:t>Year 3 Sacramental </a:t>
            </a:r>
          </a:p>
          <a:p>
            <a:pPr algn="ctr"/>
            <a:r>
              <a:rPr lang="en-US" sz="6000" b="1" cap="none" spc="0" dirty="0">
                <a:ln w="22225">
                  <a:solidFill>
                    <a:schemeClr val="accent2"/>
                  </a:solidFill>
                  <a:prstDash val="solid"/>
                </a:ln>
                <a:solidFill>
                  <a:srgbClr val="FFC000"/>
                </a:solidFill>
                <a:effectLst/>
              </a:rPr>
              <a:t>and Curriculum Meeting</a:t>
            </a:r>
          </a:p>
          <a:p>
            <a:pPr algn="ctr"/>
            <a:endParaRPr lang="en-US" sz="6000" b="1" cap="none" spc="0" dirty="0">
              <a:ln w="22225">
                <a:solidFill>
                  <a:schemeClr val="accent2"/>
                </a:solidFill>
                <a:prstDash val="solid"/>
              </a:ln>
              <a:solidFill>
                <a:srgbClr val="FFC000"/>
              </a:solidFill>
              <a:effectLst/>
            </a:endParaRPr>
          </a:p>
        </p:txBody>
      </p:sp>
      <p:pic>
        <p:nvPicPr>
          <p:cNvPr id="6" name="Content Placeholder 3" descr="Praying the Lord's Prayer during the Coronavirus Pandemic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052" y="4118994"/>
            <a:ext cx="3965110" cy="2081683"/>
          </a:xfrm>
          <a:prstGeom prst="rect">
            <a:avLst/>
          </a:prstGeom>
        </p:spPr>
      </p:pic>
    </p:spTree>
    <p:extLst>
      <p:ext uri="{BB962C8B-B14F-4D97-AF65-F5344CB8AC3E}">
        <p14:creationId xmlns:p14="http://schemas.microsoft.com/office/powerpoint/2010/main" val="85959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solidFill>
                  <a:srgbClr val="7030A0"/>
                </a:solidFill>
              </a:rPr>
              <a:t>The Our Father </a:t>
            </a:r>
          </a:p>
          <a:p>
            <a:pPr marL="0" indent="0">
              <a:buNone/>
            </a:pPr>
            <a:endParaRPr lang="en-GB" dirty="0">
              <a:solidFill>
                <a:srgbClr val="7030A0"/>
              </a:solidFill>
            </a:endParaRPr>
          </a:p>
          <a:p>
            <a:r>
              <a:rPr lang="en-GB" dirty="0">
                <a:solidFill>
                  <a:srgbClr val="7030A0"/>
                </a:solidFill>
              </a:rPr>
              <a:t>The Act of Contrition </a:t>
            </a:r>
          </a:p>
          <a:p>
            <a:endParaRPr lang="en-GB" dirty="0">
              <a:solidFill>
                <a:srgbClr val="7030A0"/>
              </a:solidFill>
            </a:endParaRPr>
          </a:p>
          <a:p>
            <a:r>
              <a:rPr lang="en-GB" dirty="0">
                <a:solidFill>
                  <a:srgbClr val="7030A0"/>
                </a:solidFill>
              </a:rPr>
              <a:t>The Parable of the Lost Sheep</a:t>
            </a:r>
          </a:p>
          <a:p>
            <a:endParaRPr lang="en-GB" dirty="0">
              <a:solidFill>
                <a:srgbClr val="7030A0"/>
              </a:solidFill>
            </a:endParaRPr>
          </a:p>
          <a:p>
            <a:r>
              <a:rPr lang="en-GB" dirty="0">
                <a:solidFill>
                  <a:srgbClr val="7030A0"/>
                </a:solidFill>
              </a:rPr>
              <a:t>The Parable of the Prodigal Son</a:t>
            </a:r>
          </a:p>
          <a:p>
            <a:endParaRPr lang="en-GB" dirty="0">
              <a:solidFill>
                <a:srgbClr val="7030A0"/>
              </a:solidFill>
            </a:endParaRPr>
          </a:p>
          <a:p>
            <a:r>
              <a:rPr lang="en-GB" dirty="0">
                <a:solidFill>
                  <a:srgbClr val="7030A0"/>
                </a:solidFill>
              </a:rPr>
              <a:t>The Parable of the Lost Coin </a:t>
            </a:r>
          </a:p>
        </p:txBody>
      </p:sp>
      <p:sp>
        <p:nvSpPr>
          <p:cNvPr id="4" name="Title 3"/>
          <p:cNvSpPr>
            <a:spLocks noGrp="1"/>
          </p:cNvSpPr>
          <p:nvPr>
            <p:ph type="title"/>
          </p:nvPr>
        </p:nvSpPr>
        <p:spPr>
          <a:xfrm>
            <a:off x="1327938" y="607791"/>
            <a:ext cx="9536137" cy="8402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mn-lt"/>
              </a:rPr>
              <a:t>Sacramental Prayers and Stories </a:t>
            </a:r>
            <a:endParaRPr lang="en-US" sz="5400" b="1" cap="none" spc="0" dirty="0">
              <a:ln w="22225">
                <a:solidFill>
                  <a:schemeClr val="accent2"/>
                </a:solidFill>
                <a:prstDash val="solid"/>
              </a:ln>
              <a:solidFill>
                <a:schemeClr val="accent2">
                  <a:lumMod val="40000"/>
                  <a:lumOff val="60000"/>
                </a:schemeClr>
              </a:solidFill>
              <a:effectLst/>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232" y="1944410"/>
            <a:ext cx="4576568" cy="3829373"/>
          </a:xfrm>
          <a:prstGeom prst="rect">
            <a:avLst/>
          </a:prstGeom>
        </p:spPr>
      </p:pic>
    </p:spTree>
    <p:extLst>
      <p:ext uri="{BB962C8B-B14F-4D97-AF65-F5344CB8AC3E}">
        <p14:creationId xmlns:p14="http://schemas.microsoft.com/office/powerpoint/2010/main" val="152867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8479971" cy="4351338"/>
          </a:xfrm>
        </p:spPr>
        <p:txBody>
          <a:bodyPr/>
          <a:lstStyle/>
          <a:p>
            <a:r>
              <a:rPr lang="en-GB" dirty="0"/>
              <a:t>Encourage your child to say sorry and ask for forgiveness when they have done something wrong.</a:t>
            </a:r>
          </a:p>
          <a:p>
            <a:r>
              <a:rPr lang="en-GB" dirty="0"/>
              <a:t>Praise and encourage your child when they show forgiveness to others.</a:t>
            </a:r>
          </a:p>
          <a:p>
            <a:r>
              <a:rPr lang="en-GB" dirty="0"/>
              <a:t>Pray the Act of Contrition at home together.</a:t>
            </a:r>
          </a:p>
          <a:p>
            <a:r>
              <a:rPr lang="en-GB" dirty="0"/>
              <a:t>Attend Mass and discuss what is happening. </a:t>
            </a:r>
          </a:p>
          <a:p>
            <a:r>
              <a:rPr lang="en-GB" dirty="0"/>
              <a:t>Talk about God’s love and why God loves your child. </a:t>
            </a:r>
          </a:p>
          <a:p>
            <a:r>
              <a:rPr lang="en-GB" dirty="0"/>
              <a:t>Enjoy sharing Bible stories together.</a:t>
            </a:r>
          </a:p>
          <a:p>
            <a:pPr marL="0" indent="0">
              <a:buNone/>
            </a:pPr>
            <a:endParaRPr lang="en-GB" dirty="0"/>
          </a:p>
          <a:p>
            <a:pPr marL="0" indent="0">
              <a:buNone/>
            </a:pPr>
            <a:endParaRPr lang="en-GB" dirty="0"/>
          </a:p>
        </p:txBody>
      </p:sp>
      <p:sp>
        <p:nvSpPr>
          <p:cNvPr id="4" name="Title 3"/>
          <p:cNvSpPr>
            <a:spLocks noGrp="1"/>
          </p:cNvSpPr>
          <p:nvPr>
            <p:ph type="title"/>
          </p:nvPr>
        </p:nvSpPr>
        <p:spPr>
          <a:xfrm>
            <a:off x="1148981" y="607791"/>
            <a:ext cx="9894055" cy="8402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n-lt"/>
              </a:rPr>
              <a:t>Sacramental Preparation at Home</a:t>
            </a:r>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877471" y="2274370"/>
            <a:ext cx="2989291" cy="2989291"/>
          </a:xfrm>
          <a:prstGeom prst="rect">
            <a:avLst/>
          </a:prstGeom>
        </p:spPr>
      </p:pic>
    </p:spTree>
    <p:extLst>
      <p:ext uri="{BB962C8B-B14F-4D97-AF65-F5344CB8AC3E}">
        <p14:creationId xmlns:p14="http://schemas.microsoft.com/office/powerpoint/2010/main" val="399877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22225">
                  <a:solidFill>
                    <a:schemeClr val="accent2"/>
                  </a:solidFill>
                  <a:prstDash val="solid"/>
                </a:ln>
                <a:solidFill>
                  <a:schemeClr val="accent2">
                    <a:lumMod val="40000"/>
                    <a:lumOff val="60000"/>
                  </a:schemeClr>
                </a:solidFill>
              </a:rPr>
              <a:t>The Sacrament of the Eucharist</a:t>
            </a:r>
            <a:br>
              <a:rPr lang="en-US" b="1" dirty="0">
                <a:ln w="22225">
                  <a:solidFill>
                    <a:schemeClr val="accent2"/>
                  </a:solidFill>
                  <a:prstDash val="solid"/>
                </a:ln>
                <a:solidFill>
                  <a:schemeClr val="accent2">
                    <a:lumMod val="40000"/>
                    <a:lumOff val="60000"/>
                  </a:schemeClr>
                </a:solidFill>
              </a:rPr>
            </a:br>
            <a:endParaRPr lang="en-GB" dirty="0"/>
          </a:p>
        </p:txBody>
      </p:sp>
      <p:sp>
        <p:nvSpPr>
          <p:cNvPr id="3" name="Content Placeholder 2"/>
          <p:cNvSpPr>
            <a:spLocks noGrp="1"/>
          </p:cNvSpPr>
          <p:nvPr>
            <p:ph idx="1"/>
          </p:nvPr>
        </p:nvSpPr>
        <p:spPr/>
        <p:txBody>
          <a:bodyPr/>
          <a:lstStyle/>
          <a:p>
            <a:pPr marL="0" indent="0">
              <a:buNone/>
            </a:pPr>
            <a:r>
              <a:rPr lang="en-GB" dirty="0"/>
              <a:t>We Listen to God’s Word at Mass -  </a:t>
            </a:r>
          </a:p>
          <a:p>
            <a:r>
              <a:rPr lang="en-GB" dirty="0"/>
              <a:t>The children will explore the key parts of the Mass and what our actions and words mean. </a:t>
            </a:r>
          </a:p>
          <a:p>
            <a:pPr marL="0" indent="0">
              <a:buNone/>
            </a:pPr>
            <a:endParaRPr lang="en-GB" dirty="0"/>
          </a:p>
          <a:p>
            <a:pPr marL="0" indent="0">
              <a:buNone/>
            </a:pPr>
            <a:r>
              <a:rPr lang="en-GB" dirty="0"/>
              <a:t>The Eucharist is a Thanksgiving to God – </a:t>
            </a:r>
          </a:p>
          <a:p>
            <a:r>
              <a:rPr lang="en-GB" dirty="0"/>
              <a:t>The children will deepen their knowledge and understanding of the Liturgy of the Eucharist. They will think about why this is such an important celebration in the life and worship of Catholics. </a:t>
            </a:r>
          </a:p>
        </p:txBody>
      </p:sp>
    </p:spTree>
    <p:extLst>
      <p:ext uri="{BB962C8B-B14F-4D97-AF65-F5344CB8AC3E}">
        <p14:creationId xmlns:p14="http://schemas.microsoft.com/office/powerpoint/2010/main" val="84612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432" y="2050352"/>
            <a:ext cx="7212368" cy="3672598"/>
          </a:xfrm>
        </p:spPr>
        <p:txBody>
          <a:bodyPr>
            <a:normAutofit/>
          </a:bodyPr>
          <a:lstStyle/>
          <a:p>
            <a:r>
              <a:rPr lang="en-GB" dirty="0">
                <a:solidFill>
                  <a:srgbClr val="7030A0"/>
                </a:solidFill>
              </a:rPr>
              <a:t>The Last Supper</a:t>
            </a:r>
          </a:p>
          <a:p>
            <a:r>
              <a:rPr lang="en-GB" dirty="0">
                <a:solidFill>
                  <a:srgbClr val="7030A0"/>
                </a:solidFill>
              </a:rPr>
              <a:t>Resurrection of Jesus</a:t>
            </a:r>
          </a:p>
          <a:p>
            <a:endParaRPr lang="en-GB" dirty="0">
              <a:solidFill>
                <a:srgbClr val="7030A0"/>
              </a:solidFill>
            </a:endParaRPr>
          </a:p>
          <a:p>
            <a:r>
              <a:rPr lang="en-GB" dirty="0">
                <a:solidFill>
                  <a:srgbClr val="7030A0"/>
                </a:solidFill>
              </a:rPr>
              <a:t>Prayers of offering the gifts of bread and wine</a:t>
            </a:r>
          </a:p>
          <a:p>
            <a:r>
              <a:rPr lang="en-GB" dirty="0">
                <a:solidFill>
                  <a:srgbClr val="7030A0"/>
                </a:solidFill>
              </a:rPr>
              <a:t>Eucharistic Prayer</a:t>
            </a:r>
          </a:p>
          <a:p>
            <a:r>
              <a:rPr lang="en-GB" dirty="0">
                <a:solidFill>
                  <a:srgbClr val="7030A0"/>
                </a:solidFill>
              </a:rPr>
              <a:t>Holy </a:t>
            </a:r>
            <a:r>
              <a:rPr lang="en-GB" dirty="0" err="1">
                <a:solidFill>
                  <a:srgbClr val="7030A0"/>
                </a:solidFill>
              </a:rPr>
              <a:t>Holy</a:t>
            </a:r>
            <a:r>
              <a:rPr lang="en-GB" dirty="0">
                <a:solidFill>
                  <a:srgbClr val="7030A0"/>
                </a:solidFill>
              </a:rPr>
              <a:t> </a:t>
            </a:r>
          </a:p>
          <a:p>
            <a:r>
              <a:rPr lang="en-GB" dirty="0">
                <a:solidFill>
                  <a:srgbClr val="7030A0"/>
                </a:solidFill>
              </a:rPr>
              <a:t>Lamb of God</a:t>
            </a:r>
          </a:p>
        </p:txBody>
      </p:sp>
      <p:sp>
        <p:nvSpPr>
          <p:cNvPr id="4" name="Title 3"/>
          <p:cNvSpPr>
            <a:spLocks noGrp="1"/>
          </p:cNvSpPr>
          <p:nvPr>
            <p:ph type="title"/>
          </p:nvPr>
        </p:nvSpPr>
        <p:spPr>
          <a:xfrm>
            <a:off x="1327939" y="607791"/>
            <a:ext cx="9536137" cy="8402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mn-lt"/>
              </a:rPr>
              <a:t>Sacramental Stories and Prayers </a:t>
            </a:r>
            <a:endParaRPr lang="en-US" sz="5400" b="1" cap="none" spc="0" dirty="0">
              <a:ln w="22225">
                <a:solidFill>
                  <a:schemeClr val="accent2"/>
                </a:solidFill>
                <a:prstDash val="solid"/>
              </a:ln>
              <a:solidFill>
                <a:schemeClr val="accent2">
                  <a:lumMod val="40000"/>
                  <a:lumOff val="60000"/>
                </a:schemeClr>
              </a:solidFill>
              <a:effectLst/>
              <a:latin typeface="+mn-lt"/>
            </a:endParaRPr>
          </a:p>
        </p:txBody>
      </p:sp>
      <p:pic>
        <p:nvPicPr>
          <p:cNvPr id="2" name="Picture 1" descr="Contesting Christianity: The Resurrection « Disjointe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946" y="1448021"/>
            <a:ext cx="3462855" cy="4877261"/>
          </a:xfrm>
          <a:prstGeom prst="rect">
            <a:avLst/>
          </a:prstGeom>
        </p:spPr>
      </p:pic>
    </p:spTree>
    <p:extLst>
      <p:ext uri="{BB962C8B-B14F-4D97-AF65-F5344CB8AC3E}">
        <p14:creationId xmlns:p14="http://schemas.microsoft.com/office/powerpoint/2010/main" val="259315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055" y="420772"/>
            <a:ext cx="8229600" cy="10795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u="sng" dirty="0"/>
              <a:t>Year 3 Curriculum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62800" y="727347"/>
            <a:ext cx="2019283" cy="685817"/>
          </a:xfrm>
          <a:prstGeom prst="rect">
            <a:avLst/>
          </a:prstGeom>
          <a:noFill/>
          <a:ln>
            <a:noFill/>
          </a:ln>
        </p:spPr>
      </p:pic>
      <p:pic>
        <p:nvPicPr>
          <p:cNvPr id="6" name="Picture 5"/>
          <p:cNvPicPr>
            <a:picLocks noChangeAspect="1"/>
          </p:cNvPicPr>
          <p:nvPr/>
        </p:nvPicPr>
        <p:blipFill>
          <a:blip r:embed="rId4"/>
          <a:stretch>
            <a:fillRect/>
          </a:stretch>
        </p:blipFill>
        <p:spPr>
          <a:xfrm>
            <a:off x="10780357" y="251984"/>
            <a:ext cx="1087359" cy="1094858"/>
          </a:xfrm>
          <a:prstGeom prst="rect">
            <a:avLst/>
          </a:prstGeom>
        </p:spPr>
      </p:pic>
      <p:sp>
        <p:nvSpPr>
          <p:cNvPr id="3" name="TextBox 2"/>
          <p:cNvSpPr txBox="1"/>
          <p:nvPr/>
        </p:nvSpPr>
        <p:spPr>
          <a:xfrm>
            <a:off x="-517236" y="5411153"/>
            <a:ext cx="13014036" cy="584775"/>
          </a:xfrm>
          <a:prstGeom prst="rect">
            <a:avLst/>
          </a:prstGeom>
          <a:noFill/>
        </p:spPr>
        <p:txBody>
          <a:bodyPr wrap="square" rtlCol="0">
            <a:spAutoFit/>
          </a:bodyPr>
          <a:lstStyle/>
          <a:p>
            <a:pPr algn="ctr"/>
            <a:r>
              <a:rPr lang="en-GB" sz="3200" b="1" i="1" dirty="0">
                <a:latin typeface="+mj-lt"/>
              </a:rPr>
              <a:t>English – Key Books &amp; Recommended Authors</a:t>
            </a:r>
          </a:p>
        </p:txBody>
      </p:sp>
      <p:pic>
        <p:nvPicPr>
          <p:cNvPr id="8" name="Picture 7"/>
          <p:cNvPicPr>
            <a:picLocks noChangeAspect="1"/>
          </p:cNvPicPr>
          <p:nvPr/>
        </p:nvPicPr>
        <p:blipFill>
          <a:blip r:embed="rId5"/>
          <a:stretch>
            <a:fillRect/>
          </a:stretch>
        </p:blipFill>
        <p:spPr>
          <a:xfrm>
            <a:off x="3591705" y="1672306"/>
            <a:ext cx="2794281" cy="3394772"/>
          </a:xfrm>
          <a:prstGeom prst="rect">
            <a:avLst/>
          </a:prstGeom>
        </p:spPr>
      </p:pic>
      <p:pic>
        <p:nvPicPr>
          <p:cNvPr id="9" name="Picture 8"/>
          <p:cNvPicPr>
            <a:picLocks noChangeAspect="1"/>
          </p:cNvPicPr>
          <p:nvPr/>
        </p:nvPicPr>
        <p:blipFill>
          <a:blip r:embed="rId6"/>
          <a:stretch>
            <a:fillRect/>
          </a:stretch>
        </p:blipFill>
        <p:spPr>
          <a:xfrm>
            <a:off x="462996" y="1703989"/>
            <a:ext cx="2983736" cy="3368626"/>
          </a:xfrm>
          <a:prstGeom prst="rect">
            <a:avLst/>
          </a:prstGeom>
        </p:spPr>
      </p:pic>
      <p:pic>
        <p:nvPicPr>
          <p:cNvPr id="10" name="Picture 2" descr="The Iron Man by Ted Hughes | Goodreads"/>
          <p:cNvPicPr>
            <a:picLocks noChangeAspect="1" noChangeArrowheads="1"/>
          </p:cNvPicPr>
          <p:nvPr/>
        </p:nvPicPr>
        <p:blipFill rotWithShape="1">
          <a:blip r:embed="rId7">
            <a:extLst>
              <a:ext uri="{28A0092B-C50C-407E-A947-70E740481C1C}">
                <a14:useLocalDpi xmlns:a14="http://schemas.microsoft.com/office/drawing/2010/main" val="0"/>
              </a:ext>
            </a:extLst>
          </a:blip>
          <a:srcRect l="-1" r="1489" b="1892"/>
          <a:stretch/>
        </p:blipFill>
        <p:spPr bwMode="auto">
          <a:xfrm>
            <a:off x="9066726" y="1653119"/>
            <a:ext cx="2163401" cy="341395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Once Upon an Ordinary School Day : McNaughton, Colin, Kitamura, Satoshi:  Amazon.co.uk: Boo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0959" y="1672307"/>
            <a:ext cx="2331938" cy="33686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41055" y="420772"/>
            <a:ext cx="8229600" cy="10795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u="sng" dirty="0"/>
              <a:t>Curriculum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62800" y="727347"/>
            <a:ext cx="2019283" cy="685817"/>
          </a:xfrm>
          <a:prstGeom prst="rect">
            <a:avLst/>
          </a:prstGeom>
          <a:noFill/>
          <a:ln>
            <a:noFill/>
          </a:ln>
        </p:spPr>
      </p:pic>
      <p:pic>
        <p:nvPicPr>
          <p:cNvPr id="6" name="Picture 5"/>
          <p:cNvPicPr>
            <a:picLocks noChangeAspect="1"/>
          </p:cNvPicPr>
          <p:nvPr/>
        </p:nvPicPr>
        <p:blipFill>
          <a:blip r:embed="rId4"/>
          <a:stretch>
            <a:fillRect/>
          </a:stretch>
        </p:blipFill>
        <p:spPr>
          <a:xfrm>
            <a:off x="10411242" y="646267"/>
            <a:ext cx="1087359" cy="1094858"/>
          </a:xfrm>
          <a:prstGeom prst="rect">
            <a:avLst/>
          </a:prstGeom>
        </p:spPr>
      </p:pic>
      <p:sp>
        <p:nvSpPr>
          <p:cNvPr id="3" name="TextBox 2"/>
          <p:cNvSpPr txBox="1"/>
          <p:nvPr/>
        </p:nvSpPr>
        <p:spPr>
          <a:xfrm>
            <a:off x="8368145" y="1827444"/>
            <a:ext cx="3232728" cy="2062103"/>
          </a:xfrm>
          <a:prstGeom prst="rect">
            <a:avLst/>
          </a:prstGeom>
          <a:noFill/>
        </p:spPr>
        <p:txBody>
          <a:bodyPr wrap="square" rtlCol="0">
            <a:spAutoFit/>
          </a:bodyPr>
          <a:lstStyle/>
          <a:p>
            <a:pPr algn="ctr"/>
            <a:r>
              <a:rPr lang="en-GB" sz="3200" b="1" i="1" dirty="0">
                <a:latin typeface="+mj-lt"/>
              </a:rPr>
              <a:t>English – Key Books </a:t>
            </a:r>
          </a:p>
          <a:p>
            <a:pPr algn="ctr"/>
            <a:r>
              <a:rPr lang="en-GB" sz="3200" b="1" i="1" dirty="0">
                <a:latin typeface="+mj-lt"/>
              </a:rPr>
              <a:t>&amp; Recommended Authors</a:t>
            </a:r>
          </a:p>
        </p:txBody>
      </p:sp>
      <p:pic>
        <p:nvPicPr>
          <p:cNvPr id="4" name="Picture 3"/>
          <p:cNvPicPr>
            <a:picLocks noChangeAspect="1"/>
          </p:cNvPicPr>
          <p:nvPr/>
        </p:nvPicPr>
        <p:blipFill>
          <a:blip r:embed="rId5"/>
          <a:stretch>
            <a:fillRect/>
          </a:stretch>
        </p:blipFill>
        <p:spPr>
          <a:xfrm>
            <a:off x="828376" y="1193696"/>
            <a:ext cx="7438170" cy="5162796"/>
          </a:xfrm>
          <a:prstGeom prst="rect">
            <a:avLst/>
          </a:prstGeom>
        </p:spPr>
      </p:pic>
    </p:spTree>
    <p:extLst>
      <p:ext uri="{BB962C8B-B14F-4D97-AF65-F5344CB8AC3E}">
        <p14:creationId xmlns:p14="http://schemas.microsoft.com/office/powerpoint/2010/main" val="256353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0291" y="813666"/>
            <a:ext cx="8229600" cy="10795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u="sng" dirty="0"/>
              <a:t>Curriculum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62800" y="727347"/>
            <a:ext cx="2019283" cy="685817"/>
          </a:xfrm>
          <a:prstGeom prst="rect">
            <a:avLst/>
          </a:prstGeom>
          <a:noFill/>
          <a:ln>
            <a:noFill/>
          </a:ln>
        </p:spPr>
      </p:pic>
      <p:pic>
        <p:nvPicPr>
          <p:cNvPr id="6" name="Picture 5"/>
          <p:cNvPicPr>
            <a:picLocks noChangeAspect="1"/>
          </p:cNvPicPr>
          <p:nvPr/>
        </p:nvPicPr>
        <p:blipFill>
          <a:blip r:embed="rId4"/>
          <a:stretch>
            <a:fillRect/>
          </a:stretch>
        </p:blipFill>
        <p:spPr>
          <a:xfrm>
            <a:off x="10411242" y="646267"/>
            <a:ext cx="1087359" cy="1094858"/>
          </a:xfrm>
          <a:prstGeom prst="rect">
            <a:avLst/>
          </a:prstGeom>
        </p:spPr>
      </p:pic>
      <p:sp>
        <p:nvSpPr>
          <p:cNvPr id="3" name="TextBox 2"/>
          <p:cNvSpPr txBox="1"/>
          <p:nvPr/>
        </p:nvSpPr>
        <p:spPr>
          <a:xfrm>
            <a:off x="1080655" y="1600778"/>
            <a:ext cx="6493164" cy="584775"/>
          </a:xfrm>
          <a:prstGeom prst="rect">
            <a:avLst/>
          </a:prstGeom>
          <a:noFill/>
        </p:spPr>
        <p:txBody>
          <a:bodyPr wrap="square" rtlCol="0">
            <a:spAutoFit/>
          </a:bodyPr>
          <a:lstStyle/>
          <a:p>
            <a:r>
              <a:rPr lang="en-GB" sz="3200" b="1" i="1" dirty="0">
                <a:latin typeface="+mj-lt"/>
              </a:rPr>
              <a:t>Maths</a:t>
            </a:r>
          </a:p>
        </p:txBody>
      </p:sp>
      <p:sp>
        <p:nvSpPr>
          <p:cNvPr id="4" name="Rectangle 3"/>
          <p:cNvSpPr/>
          <p:nvPr/>
        </p:nvSpPr>
        <p:spPr>
          <a:xfrm>
            <a:off x="1080655" y="2434645"/>
            <a:ext cx="2844801" cy="2914644"/>
          </a:xfrm>
          <a:prstGeom prst="rect">
            <a:avLst/>
          </a:prstGeom>
        </p:spPr>
        <p:txBody>
          <a:bodyPr wrap="square">
            <a:spAutoFit/>
          </a:bodyPr>
          <a:lstStyle/>
          <a:p>
            <a:pPr>
              <a:lnSpc>
                <a:spcPct val="115000"/>
              </a:lnSpc>
              <a:spcAft>
                <a:spcPts val="1000"/>
              </a:spcAft>
            </a:pPr>
            <a:r>
              <a:rPr lang="en-GB" sz="2400" b="1" u="sng" dirty="0">
                <a:latin typeface="Calibri" panose="020F0502020204030204" pitchFamily="34" charset="0"/>
                <a:ea typeface="Calibri" panose="020F0502020204030204" pitchFamily="34" charset="0"/>
                <a:cs typeface="Times New Roman" panose="02020603050405020304" pitchFamily="18" charset="0"/>
              </a:rPr>
              <a:t>Autumn Term</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Place Value to 1000</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Addition and Subtraction</a:t>
            </a:r>
          </a:p>
          <a:p>
            <a:r>
              <a:rPr lang="en-GB" sz="2400" dirty="0">
                <a:latin typeface="Calibri" panose="020F0502020204030204" pitchFamily="34" charset="0"/>
                <a:ea typeface="Calibri" panose="020F0502020204030204" pitchFamily="34" charset="0"/>
                <a:cs typeface="Times New Roman" panose="02020603050405020304" pitchFamily="18" charset="0"/>
              </a:rPr>
              <a:t>Multiplication and Division</a:t>
            </a:r>
            <a:endParaRPr lang="en-GB" sz="2400" dirty="0"/>
          </a:p>
        </p:txBody>
      </p:sp>
      <p:sp>
        <p:nvSpPr>
          <p:cNvPr id="7" name="Rectangle 6"/>
          <p:cNvSpPr/>
          <p:nvPr/>
        </p:nvSpPr>
        <p:spPr>
          <a:xfrm>
            <a:off x="4729018" y="2434646"/>
            <a:ext cx="2761672" cy="3523016"/>
          </a:xfrm>
          <a:prstGeom prst="rect">
            <a:avLst/>
          </a:prstGeom>
        </p:spPr>
        <p:txBody>
          <a:bodyPr wrap="square">
            <a:spAutoFit/>
          </a:bodyPr>
          <a:lstStyle/>
          <a:p>
            <a:pPr>
              <a:lnSpc>
                <a:spcPct val="115000"/>
              </a:lnSpc>
              <a:spcAft>
                <a:spcPts val="1000"/>
              </a:spcAft>
            </a:pPr>
            <a:r>
              <a:rPr lang="en-GB" sz="2400" b="1" u="sng" dirty="0">
                <a:latin typeface="Calibri" panose="020F0502020204030204" pitchFamily="34" charset="0"/>
                <a:ea typeface="Calibri" panose="020F0502020204030204" pitchFamily="34" charset="0"/>
                <a:cs typeface="Times New Roman" panose="02020603050405020304" pitchFamily="18" charset="0"/>
              </a:rPr>
              <a:t>Spring Term</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Multiplication and Division</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Length and perimeter</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Fractions</a:t>
            </a:r>
          </a:p>
          <a:p>
            <a:r>
              <a:rPr lang="en-GB" sz="2400" dirty="0">
                <a:latin typeface="Calibri" panose="020F0502020204030204" pitchFamily="34" charset="0"/>
                <a:ea typeface="Calibri" panose="020F0502020204030204" pitchFamily="34" charset="0"/>
                <a:cs typeface="Times New Roman" panose="02020603050405020304" pitchFamily="18" charset="0"/>
              </a:rPr>
              <a:t>Mass and Capacity </a:t>
            </a:r>
            <a:endParaRPr lang="en-GB" sz="2400" dirty="0"/>
          </a:p>
        </p:txBody>
      </p:sp>
      <p:sp>
        <p:nvSpPr>
          <p:cNvPr id="8" name="Rectangle 7"/>
          <p:cNvSpPr/>
          <p:nvPr/>
        </p:nvSpPr>
        <p:spPr>
          <a:xfrm>
            <a:off x="8425423" y="2434645"/>
            <a:ext cx="2575085" cy="3291899"/>
          </a:xfrm>
          <a:prstGeom prst="rect">
            <a:avLst/>
          </a:prstGeom>
        </p:spPr>
        <p:txBody>
          <a:bodyPr wrap="square">
            <a:spAutoFit/>
          </a:bodyPr>
          <a:lstStyle/>
          <a:p>
            <a:pPr>
              <a:lnSpc>
                <a:spcPct val="115000"/>
              </a:lnSpc>
              <a:spcAft>
                <a:spcPts val="1000"/>
              </a:spcAft>
            </a:pPr>
            <a:r>
              <a:rPr lang="en-GB" sz="2400" b="1" u="sng" dirty="0">
                <a:latin typeface="Calibri" panose="020F0502020204030204" pitchFamily="34" charset="0"/>
                <a:ea typeface="Calibri" panose="020F0502020204030204" pitchFamily="34" charset="0"/>
                <a:cs typeface="Times New Roman" panose="02020603050405020304" pitchFamily="18" charset="0"/>
              </a:rPr>
              <a:t>Summer Term</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Fractions</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Money</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Time</a:t>
            </a:r>
          </a:p>
          <a:p>
            <a:pPr>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Shape</a:t>
            </a:r>
          </a:p>
          <a:p>
            <a:r>
              <a:rPr lang="en-GB" sz="2400" dirty="0">
                <a:latin typeface="Calibri" panose="020F0502020204030204" pitchFamily="34" charset="0"/>
                <a:ea typeface="Calibri" panose="020F0502020204030204" pitchFamily="34" charset="0"/>
                <a:cs typeface="Times New Roman" panose="02020603050405020304" pitchFamily="18" charset="0"/>
              </a:rPr>
              <a:t>Statistics</a:t>
            </a:r>
            <a:endParaRPr lang="en-GB" sz="2400" dirty="0"/>
          </a:p>
        </p:txBody>
      </p:sp>
    </p:spTree>
    <p:extLst>
      <p:ext uri="{BB962C8B-B14F-4D97-AF65-F5344CB8AC3E}">
        <p14:creationId xmlns:p14="http://schemas.microsoft.com/office/powerpoint/2010/main" val="276382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05069" y="678839"/>
            <a:ext cx="8229600" cy="73432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u="sng" dirty="0"/>
              <a:t>Curriculum</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62800" y="727347"/>
            <a:ext cx="2019283" cy="685817"/>
          </a:xfrm>
          <a:prstGeom prst="rect">
            <a:avLst/>
          </a:prstGeom>
          <a:noFill/>
          <a:ln>
            <a:noFill/>
          </a:ln>
        </p:spPr>
      </p:pic>
      <p:pic>
        <p:nvPicPr>
          <p:cNvPr id="6" name="Picture 5"/>
          <p:cNvPicPr>
            <a:picLocks noChangeAspect="1"/>
          </p:cNvPicPr>
          <p:nvPr/>
        </p:nvPicPr>
        <p:blipFill>
          <a:blip r:embed="rId4"/>
          <a:stretch>
            <a:fillRect/>
          </a:stretch>
        </p:blipFill>
        <p:spPr>
          <a:xfrm>
            <a:off x="10411242" y="646267"/>
            <a:ext cx="1087359" cy="1094858"/>
          </a:xfrm>
          <a:prstGeom prst="rect">
            <a:avLst/>
          </a:prstGeom>
        </p:spPr>
      </p:pic>
      <p:sp>
        <p:nvSpPr>
          <p:cNvPr id="3" name="TextBox 2"/>
          <p:cNvSpPr txBox="1"/>
          <p:nvPr/>
        </p:nvSpPr>
        <p:spPr>
          <a:xfrm>
            <a:off x="189541" y="1461672"/>
            <a:ext cx="2364510" cy="1077218"/>
          </a:xfrm>
          <a:prstGeom prst="rect">
            <a:avLst/>
          </a:prstGeom>
          <a:noFill/>
        </p:spPr>
        <p:txBody>
          <a:bodyPr wrap="square" rtlCol="0">
            <a:spAutoFit/>
          </a:bodyPr>
          <a:lstStyle/>
          <a:p>
            <a:r>
              <a:rPr lang="en-GB" sz="3200" b="1" i="1" dirty="0">
                <a:latin typeface="+mj-lt"/>
              </a:rPr>
              <a:t>Curriculum Overview</a:t>
            </a:r>
          </a:p>
        </p:txBody>
      </p:sp>
      <p:pic>
        <p:nvPicPr>
          <p:cNvPr id="9" name="Picture 8">
            <a:extLst>
              <a:ext uri="{FF2B5EF4-FFF2-40B4-BE49-F238E27FC236}">
                <a16:creationId xmlns:a16="http://schemas.microsoft.com/office/drawing/2014/main" id="{E5D9AD89-0043-C32E-F165-B35087626FA5}"/>
              </a:ext>
            </a:extLst>
          </p:cNvPr>
          <p:cNvPicPr>
            <a:picLocks noChangeAspect="1"/>
          </p:cNvPicPr>
          <p:nvPr/>
        </p:nvPicPr>
        <p:blipFill rotWithShape="1">
          <a:blip r:embed="rId5"/>
          <a:srcRect b="4657"/>
          <a:stretch/>
        </p:blipFill>
        <p:spPr>
          <a:xfrm>
            <a:off x="2088859" y="1413164"/>
            <a:ext cx="8229600" cy="5322487"/>
          </a:xfrm>
          <a:prstGeom prst="rect">
            <a:avLst/>
          </a:prstGeom>
        </p:spPr>
      </p:pic>
    </p:spTree>
    <p:extLst>
      <p:ext uri="{BB962C8B-B14F-4D97-AF65-F5344CB8AC3E}">
        <p14:creationId xmlns:p14="http://schemas.microsoft.com/office/powerpoint/2010/main" val="425395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0291" y="813666"/>
            <a:ext cx="8229600" cy="10795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b="1" u="sng" dirty="0"/>
              <a:t>Key Dates/Activities </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62800" y="727347"/>
            <a:ext cx="2019283" cy="685817"/>
          </a:xfrm>
          <a:prstGeom prst="rect">
            <a:avLst/>
          </a:prstGeom>
          <a:noFill/>
          <a:ln>
            <a:noFill/>
          </a:ln>
        </p:spPr>
      </p:pic>
      <p:pic>
        <p:nvPicPr>
          <p:cNvPr id="6" name="Picture 5"/>
          <p:cNvPicPr>
            <a:picLocks noChangeAspect="1"/>
          </p:cNvPicPr>
          <p:nvPr/>
        </p:nvPicPr>
        <p:blipFill>
          <a:blip r:embed="rId4"/>
          <a:stretch>
            <a:fillRect/>
          </a:stretch>
        </p:blipFill>
        <p:spPr>
          <a:xfrm>
            <a:off x="10411242" y="646267"/>
            <a:ext cx="1087359" cy="1094858"/>
          </a:xfrm>
          <a:prstGeom prst="rect">
            <a:avLst/>
          </a:prstGeom>
        </p:spPr>
      </p:pic>
      <p:sp>
        <p:nvSpPr>
          <p:cNvPr id="9" name="TextBox 8"/>
          <p:cNvSpPr txBox="1"/>
          <p:nvPr/>
        </p:nvSpPr>
        <p:spPr>
          <a:xfrm>
            <a:off x="1107691" y="1436325"/>
            <a:ext cx="10280073" cy="4524315"/>
          </a:xfrm>
          <a:prstGeom prst="rect">
            <a:avLst/>
          </a:prstGeom>
          <a:noFill/>
        </p:spPr>
        <p:txBody>
          <a:bodyPr wrap="square" rtlCol="0">
            <a:spAutoFit/>
          </a:bodyPr>
          <a:lstStyle/>
          <a:p>
            <a:r>
              <a:rPr lang="en-GB" sz="2400" b="1" i="1" dirty="0"/>
              <a:t>Autumn Term </a:t>
            </a:r>
            <a:endParaRPr lang="en-GB" dirty="0"/>
          </a:p>
          <a:p>
            <a:pPr marL="285750" indent="-285750">
              <a:buFont typeface="Arial" panose="020B0604020202020204" pitchFamily="34" charset="0"/>
              <a:buChar char="•"/>
            </a:pPr>
            <a:r>
              <a:rPr lang="en-GB" dirty="0"/>
              <a:t>Enrolment Mass – Sunday 19</a:t>
            </a:r>
            <a:r>
              <a:rPr lang="en-GB" baseline="30000" dirty="0"/>
              <a:t>th</a:t>
            </a:r>
            <a:r>
              <a:rPr lang="en-GB" dirty="0"/>
              <a:t> October at 9am at St. Augustine’s Church (shirt and tie)</a:t>
            </a:r>
          </a:p>
          <a:p>
            <a:pPr marL="285750" indent="-285750">
              <a:buFont typeface="Arial" panose="020B0604020202020204" pitchFamily="34" charset="0"/>
              <a:buChar char="•"/>
            </a:pPr>
            <a:r>
              <a:rPr lang="en-GB" dirty="0"/>
              <a:t>Reconciliation &amp; Year of Jubilee Workshop – Friday 21</a:t>
            </a:r>
            <a:r>
              <a:rPr lang="en-GB" baseline="30000" dirty="0"/>
              <a:t>st</a:t>
            </a:r>
            <a:r>
              <a:rPr lang="en-GB" dirty="0"/>
              <a:t> November 9.15am</a:t>
            </a:r>
          </a:p>
          <a:p>
            <a:pPr marL="285750" indent="-285750">
              <a:buFont typeface="Arial" panose="020B0604020202020204" pitchFamily="34" charset="0"/>
              <a:buChar char="•"/>
            </a:pPr>
            <a:r>
              <a:rPr lang="en-GB" dirty="0"/>
              <a:t>Sacrament of Reconciliation – Thursday 4</a:t>
            </a:r>
            <a:r>
              <a:rPr lang="en-GB" baseline="30000" dirty="0"/>
              <a:t>th</a:t>
            </a:r>
            <a:r>
              <a:rPr lang="en-GB" dirty="0"/>
              <a:t> December 5:30pm</a:t>
            </a:r>
          </a:p>
          <a:p>
            <a:r>
              <a:rPr lang="en-GB" sz="2400" b="1" i="1" dirty="0"/>
              <a:t>Spring Term </a:t>
            </a:r>
          </a:p>
          <a:p>
            <a:pPr marL="342900" indent="-342900">
              <a:buFont typeface="Arial" panose="020B0604020202020204" pitchFamily="34" charset="0"/>
              <a:buChar char="•"/>
            </a:pPr>
            <a:r>
              <a:rPr lang="en-GB" dirty="0"/>
              <a:t>World Book Day – Thursday 5</a:t>
            </a:r>
            <a:r>
              <a:rPr lang="en-GB" baseline="30000" dirty="0"/>
              <a:t>th</a:t>
            </a:r>
            <a:r>
              <a:rPr lang="en-GB" dirty="0"/>
              <a:t> March</a:t>
            </a:r>
          </a:p>
          <a:p>
            <a:pPr marL="342900" indent="-342900">
              <a:buFont typeface="Arial" panose="020B0604020202020204" pitchFamily="34" charset="0"/>
              <a:buChar char="•"/>
            </a:pPr>
            <a:r>
              <a:rPr lang="en-GB" dirty="0"/>
              <a:t>Whole School Retreat Day during Lent (</a:t>
            </a:r>
            <a:r>
              <a:rPr lang="en-GB" dirty="0" err="1"/>
              <a:t>OneLife</a:t>
            </a:r>
            <a:r>
              <a:rPr lang="en-GB" dirty="0"/>
              <a:t> Music)</a:t>
            </a:r>
          </a:p>
          <a:p>
            <a:r>
              <a:rPr lang="en-GB" sz="2400" b="1" i="1" dirty="0"/>
              <a:t>Summer Term </a:t>
            </a:r>
          </a:p>
          <a:p>
            <a:pPr marL="342900" indent="-342900">
              <a:buFont typeface="Arial" panose="020B0604020202020204" pitchFamily="34" charset="0"/>
              <a:buChar char="•"/>
            </a:pPr>
            <a:r>
              <a:rPr lang="en-GB" dirty="0"/>
              <a:t>First Holy Communion Workshop – Friday 1</a:t>
            </a:r>
            <a:r>
              <a:rPr lang="en-GB" baseline="30000" dirty="0"/>
              <a:t>st</a:t>
            </a:r>
            <a:r>
              <a:rPr lang="en-GB" dirty="0"/>
              <a:t> May 9:15am</a:t>
            </a:r>
          </a:p>
          <a:p>
            <a:pPr marL="342900" indent="-342900">
              <a:buFont typeface="Arial" panose="020B0604020202020204" pitchFamily="34" charset="0"/>
              <a:buChar char="•"/>
            </a:pPr>
            <a:r>
              <a:rPr lang="en-GB" dirty="0"/>
              <a:t>Retreat Day – Alton Castle – Tuesday 5</a:t>
            </a:r>
            <a:r>
              <a:rPr lang="en-GB" baseline="30000" dirty="0"/>
              <a:t>th</a:t>
            </a:r>
            <a:r>
              <a:rPr lang="en-GB" dirty="0"/>
              <a:t> May</a:t>
            </a:r>
          </a:p>
          <a:p>
            <a:pPr marL="342900" indent="-342900">
              <a:buFont typeface="Arial" panose="020B0604020202020204" pitchFamily="34" charset="0"/>
              <a:buChar char="•"/>
            </a:pPr>
            <a:r>
              <a:rPr lang="en-GB" dirty="0">
                <a:highlight>
                  <a:srgbClr val="FFFF00"/>
                </a:highlight>
              </a:rPr>
              <a:t>First Holy Communion – Saturday 16</a:t>
            </a:r>
            <a:r>
              <a:rPr lang="en-GB" baseline="30000" dirty="0">
                <a:highlight>
                  <a:srgbClr val="FFFF00"/>
                </a:highlight>
              </a:rPr>
              <a:t>th</a:t>
            </a:r>
            <a:r>
              <a:rPr lang="en-GB" dirty="0">
                <a:highlight>
                  <a:srgbClr val="FFFF00"/>
                </a:highlight>
              </a:rPr>
              <a:t> May 9.30am </a:t>
            </a:r>
          </a:p>
          <a:p>
            <a:pPr marL="342900" indent="-342900">
              <a:buFont typeface="Arial" panose="020B0604020202020204" pitchFamily="34" charset="0"/>
              <a:buChar char="•"/>
            </a:pPr>
            <a:r>
              <a:rPr lang="en-GB" dirty="0"/>
              <a:t>Going Forth Mass &amp; Corpus Christi Procession – Sunday 7</a:t>
            </a:r>
            <a:r>
              <a:rPr lang="en-GB" baseline="30000" dirty="0"/>
              <a:t>th</a:t>
            </a:r>
            <a:r>
              <a:rPr lang="en-GB" dirty="0"/>
              <a:t> June 11am</a:t>
            </a:r>
          </a:p>
          <a:p>
            <a:pPr marL="342900" indent="-342900">
              <a:buFont typeface="Arial" panose="020B0604020202020204" pitchFamily="34" charset="0"/>
              <a:buChar char="•"/>
            </a:pPr>
            <a:r>
              <a:rPr lang="en-GB" dirty="0"/>
              <a:t>Saints Day – St Peter Monday 29</a:t>
            </a:r>
            <a:r>
              <a:rPr lang="en-GB" baseline="30000" dirty="0"/>
              <a:t>th</a:t>
            </a:r>
            <a:r>
              <a:rPr lang="en-GB" dirty="0"/>
              <a:t> June (non-uniform)</a:t>
            </a:r>
          </a:p>
          <a:p>
            <a:pPr marL="342900" indent="-342900">
              <a:buFont typeface="Arial" panose="020B0604020202020204" pitchFamily="34" charset="0"/>
              <a:buChar char="•"/>
            </a:pPr>
            <a:r>
              <a:rPr lang="en-GB" dirty="0"/>
              <a:t>Trip to Birmingham TBC</a:t>
            </a:r>
          </a:p>
          <a:p>
            <a:pPr marL="342900" indent="-342900">
              <a:buFont typeface="Arial" panose="020B0604020202020204" pitchFamily="34" charset="0"/>
              <a:buChar char="•"/>
            </a:pPr>
            <a:r>
              <a:rPr lang="en-GB" dirty="0"/>
              <a:t>Sports Day – Tudor Grange Athletics Track</a:t>
            </a:r>
          </a:p>
        </p:txBody>
      </p:sp>
      <p:pic>
        <p:nvPicPr>
          <p:cNvPr id="3" name="Picture 2">
            <a:extLst>
              <a:ext uri="{FF2B5EF4-FFF2-40B4-BE49-F238E27FC236}">
                <a16:creationId xmlns:a16="http://schemas.microsoft.com/office/drawing/2014/main" id="{44045804-0585-BEC3-1E85-C5ECCEE940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4" b="96756" l="9753" r="89973"/>
                    </a14:imgEffect>
                  </a14:imgLayer>
                </a14:imgProps>
              </a:ext>
              <a:ext uri="{28A0092B-C50C-407E-A947-70E740481C1C}">
                <a14:useLocalDpi xmlns:a14="http://schemas.microsoft.com/office/drawing/2010/main" val="0"/>
              </a:ext>
            </a:extLst>
          </a:blip>
          <a:stretch>
            <a:fillRect/>
          </a:stretch>
        </p:blipFill>
        <p:spPr>
          <a:xfrm>
            <a:off x="9239207" y="1764286"/>
            <a:ext cx="3431428" cy="4683315"/>
          </a:xfrm>
          <a:prstGeom prst="rect">
            <a:avLst/>
          </a:prstGeom>
        </p:spPr>
      </p:pic>
    </p:spTree>
    <p:extLst>
      <p:ext uri="{BB962C8B-B14F-4D97-AF65-F5344CB8AC3E}">
        <p14:creationId xmlns:p14="http://schemas.microsoft.com/office/powerpoint/2010/main" val="269418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Fr Dominic </a:t>
            </a:r>
          </a:p>
        </p:txBody>
      </p:sp>
      <p:pic>
        <p:nvPicPr>
          <p:cNvPr id="5" name="Picture 4" descr="Reconciliation">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983" y="1854926"/>
            <a:ext cx="4291954" cy="4291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3244" b="96756" l="9753" r="89973"/>
                    </a14:imgEffect>
                  </a14:imgLayer>
                </a14:imgProps>
              </a:ext>
              <a:ext uri="{28A0092B-C50C-407E-A947-70E740481C1C}">
                <a14:useLocalDpi xmlns:a14="http://schemas.microsoft.com/office/drawing/2010/main" val="0"/>
              </a:ext>
            </a:extLst>
          </a:blip>
          <a:stretch>
            <a:fillRect/>
          </a:stretch>
        </p:blipFill>
        <p:spPr>
          <a:xfrm>
            <a:off x="6308568" y="425450"/>
            <a:ext cx="4517538" cy="6165669"/>
          </a:xfrm>
          <a:prstGeom prst="rect">
            <a:avLst/>
          </a:prstGeom>
        </p:spPr>
      </p:pic>
    </p:spTree>
    <p:extLst>
      <p:ext uri="{BB962C8B-B14F-4D97-AF65-F5344CB8AC3E}">
        <p14:creationId xmlns:p14="http://schemas.microsoft.com/office/powerpoint/2010/main" val="55287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88" y="181487"/>
            <a:ext cx="8319175" cy="1325563"/>
          </a:xfrm>
        </p:spPr>
        <p:txBody>
          <a:bodyPr>
            <a:normAutofit/>
          </a:bodyPr>
          <a:lstStyle/>
          <a:p>
            <a:r>
              <a:rPr lang="en-GB" b="1" u="sng" dirty="0"/>
              <a:t>The Year of Jubilee</a:t>
            </a:r>
            <a:br>
              <a:rPr lang="en-GB" b="1" u="sng" dirty="0"/>
            </a:br>
            <a:endParaRPr lang="en-GB" b="1" u="sng" dirty="0"/>
          </a:p>
        </p:txBody>
      </p:sp>
      <p:pic>
        <p:nvPicPr>
          <p:cNvPr id="3" name="Picture 2"/>
          <p:cNvPicPr>
            <a:picLocks noChangeAspect="1"/>
          </p:cNvPicPr>
          <p:nvPr/>
        </p:nvPicPr>
        <p:blipFill>
          <a:blip r:embed="rId3"/>
          <a:stretch>
            <a:fillRect/>
          </a:stretch>
        </p:blipFill>
        <p:spPr>
          <a:xfrm>
            <a:off x="9963245" y="613582"/>
            <a:ext cx="1378566" cy="1388073"/>
          </a:xfrm>
          <a:prstGeom prst="rect">
            <a:avLst/>
          </a:prstGeom>
        </p:spPr>
      </p:pic>
      <p:sp>
        <p:nvSpPr>
          <p:cNvPr id="4" name="TextBox 3">
            <a:extLst>
              <a:ext uri="{FF2B5EF4-FFF2-40B4-BE49-F238E27FC236}">
                <a16:creationId xmlns:a16="http://schemas.microsoft.com/office/drawing/2014/main" id="{35233445-1B6E-EC9F-EC4C-EE6467FD0BCA}"/>
              </a:ext>
            </a:extLst>
          </p:cNvPr>
          <p:cNvSpPr txBox="1"/>
          <p:nvPr/>
        </p:nvSpPr>
        <p:spPr>
          <a:xfrm>
            <a:off x="724555" y="844269"/>
            <a:ext cx="8684620"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00" cap="none" spc="0" normalizeH="0" baseline="0" noProof="0" dirty="0">
                <a:ln>
                  <a:noFill/>
                </a:ln>
                <a:solidFill>
                  <a:prstClr val="black"/>
                </a:solidFill>
                <a:effectLst/>
                <a:uLnTx/>
                <a:uFillTx/>
                <a:latin typeface="Gill Sans MT" panose="020B0502020104020203" pitchFamily="34" charset="0"/>
                <a:ea typeface="Aptos" panose="020B0004020202020204" pitchFamily="34" charset="0"/>
                <a:cs typeface="Times New Roman" panose="02020603050405020304" pitchFamily="18" charset="0"/>
              </a:rPr>
              <a:t>Jubilee prayer</a:t>
            </a:r>
            <a:endParaRPr kumimoji="0" lang="en-GB"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God, our loving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this Jubilee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you remind us of our call to love creation.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Help us to work together to replant, repair, and renew.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Guide us on our journey as pilgrims of hope.</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Jesus, our light,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this Jubilee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you remind us of our call to love our neighbours and to set free those who suffer.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Help us to treat everyone with dignity; to be fair, forgiving and kind.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Guide us on our journey</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as pilgrims of hope.</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Holy Spirit, our inspiration,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this Jubilee year, you remind us of our call to grow in faith and love.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Help us to hear you in scripture, to see Jesus in others,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and to be united as God’s global family.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Guide us on our journey</a:t>
            </a:r>
            <a:r>
              <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r>
              <a:rPr kumimoji="0" lang="en-GB"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as pilgrims of hope.  </a:t>
            </a:r>
            <a:r>
              <a:rPr kumimoji="0" lang="en-GB" sz="20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pic>
        <p:nvPicPr>
          <p:cNvPr id="5" name="Content Placeholder 5" descr="A logo with a cross and a boat&#10;&#10;Description automatically generated">
            <a:extLst>
              <a:ext uri="{FF2B5EF4-FFF2-40B4-BE49-F238E27FC236}">
                <a16:creationId xmlns:a16="http://schemas.microsoft.com/office/drawing/2014/main" id="{1AD00303-97FD-B68F-825C-F5C6CA05990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09175" y="3360448"/>
            <a:ext cx="2259911" cy="2189933"/>
          </a:xfrm>
          <a:prstGeom prst="rect">
            <a:avLst/>
          </a:prstGeom>
        </p:spPr>
      </p:pic>
    </p:spTree>
    <p:extLst>
      <p:ext uri="{BB962C8B-B14F-4D97-AF65-F5344CB8AC3E}">
        <p14:creationId xmlns:p14="http://schemas.microsoft.com/office/powerpoint/2010/main" val="1930369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785091"/>
            <a:ext cx="7823200" cy="5786199"/>
          </a:xfrm>
          <a:prstGeom prst="rect">
            <a:avLst/>
          </a:prstGeom>
          <a:noFill/>
        </p:spPr>
        <p:txBody>
          <a:bodyPr wrap="square" rtlCol="0">
            <a:spAutoFit/>
          </a:bodyPr>
          <a:lstStyle/>
          <a:p>
            <a:pPr algn="ctr"/>
            <a:r>
              <a:rPr lang="en-GB" sz="2200" b="1" u="sng" dirty="0"/>
              <a:t>MAC Prayer</a:t>
            </a:r>
          </a:p>
          <a:p>
            <a:pPr algn="ctr"/>
            <a:r>
              <a:rPr lang="en-GB" sz="2200" dirty="0"/>
              <a:t>Lord Jesus,</a:t>
            </a:r>
          </a:p>
          <a:p>
            <a:pPr algn="ctr"/>
            <a:r>
              <a:rPr lang="en-GB" sz="2200" dirty="0"/>
              <a:t>We pray that your guiding light will forever shine upon our family of Our Lady and All Saints.</a:t>
            </a:r>
          </a:p>
          <a:p>
            <a:pPr algn="ctr"/>
            <a:r>
              <a:rPr lang="en-GB" sz="2200" dirty="0"/>
              <a:t>Help us to live by your word to love, learn and grow in </a:t>
            </a:r>
          </a:p>
          <a:p>
            <a:pPr algn="ctr"/>
            <a:r>
              <a:rPr lang="en-GB" sz="2200" dirty="0"/>
              <a:t>faith and friendship together.</a:t>
            </a:r>
          </a:p>
          <a:p>
            <a:pPr algn="ctr"/>
            <a:r>
              <a:rPr lang="en-GB" sz="2200" dirty="0"/>
              <a:t>May we strive to always follow your example as </a:t>
            </a:r>
          </a:p>
          <a:p>
            <a:pPr algn="ctr"/>
            <a:r>
              <a:rPr lang="en-GB" sz="2200" dirty="0"/>
              <a:t>we serve as earthly saints </a:t>
            </a:r>
          </a:p>
          <a:p>
            <a:pPr algn="ctr"/>
            <a:r>
              <a:rPr lang="en-GB" sz="2200" dirty="0"/>
              <a:t> and journey together joyfully in your footsteps. </a:t>
            </a:r>
          </a:p>
          <a:p>
            <a:pPr algn="ctr"/>
            <a:r>
              <a:rPr lang="en-GB" sz="2200" dirty="0"/>
              <a:t>May we always hear God speaking to our hearts </a:t>
            </a:r>
          </a:p>
          <a:p>
            <a:pPr algn="ctr"/>
            <a:r>
              <a:rPr lang="en-GB" sz="2200" dirty="0"/>
              <a:t>As we care, share and love one another.</a:t>
            </a:r>
          </a:p>
          <a:p>
            <a:pPr algn="ctr"/>
            <a:r>
              <a:rPr lang="en-GB" sz="2200" dirty="0"/>
              <a:t>We are all created by God’s love </a:t>
            </a:r>
          </a:p>
          <a:p>
            <a:pPr algn="ctr"/>
            <a:r>
              <a:rPr lang="en-GB" sz="2200" dirty="0"/>
              <a:t>and faith is our shared foundation.</a:t>
            </a:r>
          </a:p>
          <a:p>
            <a:pPr algn="ctr"/>
            <a:r>
              <a:rPr lang="en-GB" sz="2200" dirty="0"/>
              <a:t> Our Lady and All Saints</a:t>
            </a:r>
          </a:p>
          <a:p>
            <a:pPr algn="ctr"/>
            <a:r>
              <a:rPr lang="en-GB" sz="2200" dirty="0"/>
              <a:t>Pray for us.</a:t>
            </a:r>
          </a:p>
          <a:p>
            <a:pPr algn="ctr"/>
            <a:r>
              <a:rPr lang="en-GB" sz="2200" dirty="0"/>
              <a:t>AMEN</a:t>
            </a:r>
          </a:p>
          <a:p>
            <a:endParaRPr lang="en-GB" dirty="0"/>
          </a:p>
        </p:txBody>
      </p:sp>
      <p:pic>
        <p:nvPicPr>
          <p:cNvPr id="6" name="Picture 5" descr="Our Lady and All Saints Catholic MAC (@OurLadyandAllS1) | Twitter"/>
          <p:cNvPicPr/>
          <p:nvPr/>
        </p:nvPicPr>
        <p:blipFill rotWithShape="1">
          <a:blip r:embed="rId3">
            <a:extLst>
              <a:ext uri="{28A0092B-C50C-407E-A947-70E740481C1C}">
                <a14:useLocalDpi xmlns:a14="http://schemas.microsoft.com/office/drawing/2010/main" val="0"/>
              </a:ext>
            </a:extLst>
          </a:blip>
          <a:srcRect l="14206" t="9749" r="14485" b="9749"/>
          <a:stretch/>
        </p:blipFill>
        <p:spPr bwMode="auto">
          <a:xfrm>
            <a:off x="9723148" y="4203094"/>
            <a:ext cx="1704975" cy="192468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745927" y="671929"/>
            <a:ext cx="2352873" cy="801271"/>
          </a:xfrm>
          <a:prstGeom prst="rect">
            <a:avLst/>
          </a:prstGeom>
          <a:noFill/>
          <a:ln>
            <a:noFill/>
          </a:ln>
        </p:spPr>
      </p:pic>
    </p:spTree>
    <p:extLst>
      <p:ext uri="{BB962C8B-B14F-4D97-AF65-F5344CB8AC3E}">
        <p14:creationId xmlns:p14="http://schemas.microsoft.com/office/powerpoint/2010/main" val="343162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165462"/>
            <a:ext cx="5579291" cy="870858"/>
          </a:xfrm>
        </p:spPr>
        <p:txBody>
          <a:bodyPr/>
          <a:lstStyle/>
          <a:p>
            <a:r>
              <a:rPr lang="en-US" b="1" dirty="0">
                <a:ln w="22225">
                  <a:solidFill>
                    <a:schemeClr val="accent2"/>
                  </a:solidFill>
                  <a:prstDash val="solid"/>
                </a:ln>
                <a:solidFill>
                  <a:schemeClr val="accent2">
                    <a:lumMod val="40000"/>
                    <a:lumOff val="60000"/>
                  </a:schemeClr>
                </a:solidFill>
              </a:rPr>
              <a:t>Catholic Social Teaching</a:t>
            </a:r>
            <a:endParaRPr lang="en-GB" dirty="0"/>
          </a:p>
        </p:txBody>
      </p:sp>
      <p:graphicFrame>
        <p:nvGraphicFramePr>
          <p:cNvPr id="5" name="Diagram 4">
            <a:extLst>
              <a:ext uri="{FF2B5EF4-FFF2-40B4-BE49-F238E27FC236}">
                <a16:creationId xmlns:a16="http://schemas.microsoft.com/office/drawing/2014/main" id="{7E530F5C-E1FF-4344-A417-E030907CD3D9}"/>
              </a:ext>
            </a:extLst>
          </p:cNvPr>
          <p:cNvGraphicFramePr/>
          <p:nvPr>
            <p:extLst>
              <p:ext uri="{D42A27DB-BD31-4B8C-83A1-F6EECF244321}">
                <p14:modId xmlns:p14="http://schemas.microsoft.com/office/powerpoint/2010/main" val="2283258610"/>
              </p:ext>
            </p:extLst>
          </p:nvPr>
        </p:nvGraphicFramePr>
        <p:xfrm>
          <a:off x="1423617" y="1036320"/>
          <a:ext cx="3614057" cy="296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373540" y="4274375"/>
            <a:ext cx="3224218" cy="2418163"/>
          </a:xfrm>
          <a:prstGeom prst="rect">
            <a:avLst/>
          </a:prstGeom>
        </p:spPr>
      </p:pic>
      <p:sp>
        <p:nvSpPr>
          <p:cNvPr id="7" name="Title 1"/>
          <p:cNvSpPr txBox="1">
            <a:spLocks/>
          </p:cNvSpPr>
          <p:nvPr/>
        </p:nvSpPr>
        <p:spPr>
          <a:xfrm>
            <a:off x="5174338" y="3908974"/>
            <a:ext cx="67297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w="22225">
                  <a:solidFill>
                    <a:schemeClr val="accent2"/>
                  </a:solidFill>
                  <a:prstDash val="solid"/>
                </a:ln>
                <a:solidFill>
                  <a:schemeClr val="accent2">
                    <a:lumMod val="40000"/>
                    <a:lumOff val="60000"/>
                  </a:schemeClr>
                </a:solidFill>
              </a:rPr>
              <a:t>Year 3 Vocational Statement </a:t>
            </a:r>
            <a:endParaRPr lang="en-GB" dirty="0"/>
          </a:p>
        </p:txBody>
      </p:sp>
      <p:sp>
        <p:nvSpPr>
          <p:cNvPr id="3" name="Rectangle 2"/>
          <p:cNvSpPr/>
          <p:nvPr/>
        </p:nvSpPr>
        <p:spPr>
          <a:xfrm>
            <a:off x="4489975" y="4868092"/>
            <a:ext cx="7760521" cy="1569660"/>
          </a:xfrm>
          <a:prstGeom prst="rect">
            <a:avLst/>
          </a:prstGeom>
        </p:spPr>
        <p:txBody>
          <a:bodyPr wrap="none">
            <a:spAutoFit/>
          </a:bodyPr>
          <a:lstStyle/>
          <a:p>
            <a:pPr algn="ctr"/>
            <a:r>
              <a:rPr lang="en-GB" sz="4800" dirty="0"/>
              <a:t>God called me by my name to </a:t>
            </a:r>
          </a:p>
          <a:p>
            <a:pPr algn="ctr"/>
            <a:r>
              <a:rPr lang="en-GB" sz="4800" dirty="0"/>
              <a:t>belong to his family.</a:t>
            </a:r>
          </a:p>
        </p:txBody>
      </p:sp>
      <p:sp>
        <p:nvSpPr>
          <p:cNvPr id="8" name="Rectangle 1">
            <a:extLst>
              <a:ext uri="{FF2B5EF4-FFF2-40B4-BE49-F238E27FC236}">
                <a16:creationId xmlns:a16="http://schemas.microsoft.com/office/drawing/2014/main" id="{FF526F6F-38B8-305E-F36B-833D74F92020}"/>
              </a:ext>
            </a:extLst>
          </p:cNvPr>
          <p:cNvSpPr>
            <a:spLocks noChangeArrowheads="1"/>
          </p:cNvSpPr>
          <p:nvPr/>
        </p:nvSpPr>
        <p:spPr bwMode="auto">
          <a:xfrm>
            <a:off x="6355968" y="1412152"/>
            <a:ext cx="560850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rPr>
              <a:t>Forming Christ-</a:t>
            </a:r>
            <a:r>
              <a:rPr kumimoji="0" lang="en-US" altLang="en-US" sz="3200" b="1" i="0" u="none" strike="noStrike" cap="none" normalizeH="0" baseline="0" dirty="0" err="1">
                <a:ln>
                  <a:noFill/>
                </a:ln>
                <a:solidFill>
                  <a:srgbClr val="000000"/>
                </a:solidFill>
                <a:effectLst/>
              </a:rPr>
              <a:t>centred</a:t>
            </a:r>
            <a:r>
              <a:rPr kumimoji="0" lang="en-US" altLang="en-US" sz="3200" b="1" i="0" u="none" strike="noStrike" cap="none" normalizeH="0" baseline="0" dirty="0">
                <a:ln>
                  <a:noFill/>
                </a:ln>
                <a:solidFill>
                  <a:srgbClr val="000000"/>
                </a:solidFill>
                <a:effectLst/>
              </a:rPr>
              <a:t> pilgrims of hope with kind hearts, questioning minds, a thirst for knowledge and a hunger for justice.</a:t>
            </a:r>
            <a:endParaRPr kumimoji="0" lang="en-US" altLang="en-US" sz="3200" b="1" i="0" u="none" strike="noStrike" cap="none" normalizeH="0" baseline="0" dirty="0">
              <a:ln>
                <a:noFill/>
              </a:ln>
              <a:solidFill>
                <a:schemeClr val="tx1"/>
              </a:solidFill>
              <a:effectLst/>
            </a:endParaRPr>
          </a:p>
        </p:txBody>
      </p:sp>
      <p:sp>
        <p:nvSpPr>
          <p:cNvPr id="9" name="Title 1">
            <a:extLst>
              <a:ext uri="{FF2B5EF4-FFF2-40B4-BE49-F238E27FC236}">
                <a16:creationId xmlns:a16="http://schemas.microsoft.com/office/drawing/2014/main" id="{10E355A5-F96D-C54F-2E6E-2977E4168C06}"/>
              </a:ext>
            </a:extLst>
          </p:cNvPr>
          <p:cNvSpPr txBox="1">
            <a:spLocks/>
          </p:cNvSpPr>
          <p:nvPr/>
        </p:nvSpPr>
        <p:spPr>
          <a:xfrm>
            <a:off x="6130834" y="728284"/>
            <a:ext cx="5833639" cy="87085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chemeClr val="accent2">
                    <a:lumMod val="40000"/>
                    <a:lumOff val="60000"/>
                  </a:schemeClr>
                </a:solidFill>
              </a:rPr>
              <a:t>Diocesan Mission Statement </a:t>
            </a:r>
            <a:endParaRPr lang="en-GB" dirty="0"/>
          </a:p>
        </p:txBody>
      </p:sp>
      <p:sp>
        <p:nvSpPr>
          <p:cNvPr id="4" name="Title 1"/>
          <p:cNvSpPr txBox="1">
            <a:spLocks/>
          </p:cNvSpPr>
          <p:nvPr/>
        </p:nvSpPr>
        <p:spPr>
          <a:xfrm>
            <a:off x="160139" y="3966697"/>
            <a:ext cx="1943462" cy="1028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w="22225">
                  <a:solidFill>
                    <a:schemeClr val="accent2"/>
                  </a:solidFill>
                  <a:prstDash val="solid"/>
                </a:ln>
                <a:solidFill>
                  <a:schemeClr val="accent2">
                    <a:lumMod val="40000"/>
                    <a:lumOff val="60000"/>
                  </a:schemeClr>
                </a:solidFill>
              </a:rPr>
              <a:t>Virtues</a:t>
            </a:r>
            <a:endParaRPr lang="en-GB" dirty="0"/>
          </a:p>
        </p:txBody>
      </p:sp>
    </p:spTree>
    <p:extLst>
      <p:ext uri="{BB962C8B-B14F-4D97-AF65-F5344CB8AC3E}">
        <p14:creationId xmlns:p14="http://schemas.microsoft.com/office/powerpoint/2010/main" val="207660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3523" y="215426"/>
            <a:ext cx="846828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 Sacramental </a:t>
            </a:r>
            <a:r>
              <a:rPr lang="en-US" sz="5400" b="1" cap="none" spc="0" dirty="0" err="1">
                <a:ln w="22225">
                  <a:solidFill>
                    <a:schemeClr val="accent2"/>
                  </a:solidFill>
                  <a:prstDash val="solid"/>
                </a:ln>
                <a:solidFill>
                  <a:schemeClr val="accent2">
                    <a:lumMod val="40000"/>
                    <a:lumOff val="60000"/>
                  </a:schemeClr>
                </a:solidFill>
                <a:effectLst/>
              </a:rPr>
              <a:t>Programme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453637" y="1692630"/>
            <a:ext cx="7445037" cy="4154984"/>
          </a:xfrm>
          <a:prstGeom prst="rect">
            <a:avLst/>
          </a:prstGeom>
        </p:spPr>
        <p:txBody>
          <a:bodyPr wrap="square">
            <a:spAutoFit/>
          </a:bodyPr>
          <a:lstStyle/>
          <a:p>
            <a:pPr indent="457200" algn="ctr">
              <a:spcAft>
                <a:spcPts val="0"/>
              </a:spcAft>
            </a:pPr>
            <a:r>
              <a:rPr lang="en-GB" sz="2400" dirty="0">
                <a:solidFill>
                  <a:srgbClr val="7030A0"/>
                </a:solidFill>
                <a:latin typeface="Gill Sans MT" panose="020B0502020104020203" pitchFamily="34" charset="0"/>
                <a:ea typeface="Calibri" panose="020F0502020204030204" pitchFamily="34" charset="0"/>
              </a:rPr>
              <a:t>The Sacraments are an essential element in the life of the Church.  </a:t>
            </a:r>
            <a:r>
              <a:rPr lang="en-GB" sz="2400" dirty="0">
                <a:solidFill>
                  <a:srgbClr val="7030A0"/>
                </a:solidFill>
                <a:latin typeface="Gill Sans MT" panose="020B0502020104020203" pitchFamily="34" charset="0"/>
                <a:ea typeface="Times New Roman" panose="02020603050405020304" pitchFamily="18" charset="0"/>
              </a:rPr>
              <a:t>Above all, the Sacraments of the Church are an encounter with Christ. The Sacraments give us the opportunity to allow the life of Christ to take root in us, leaving an indelible mark on our souls and strengthening us for the pilgrim journey. </a:t>
            </a:r>
          </a:p>
          <a:p>
            <a:pPr indent="457200" algn="ctr">
              <a:spcAft>
                <a:spcPts val="0"/>
              </a:spcAft>
            </a:pPr>
            <a:endParaRPr lang="en-GB" sz="2400" dirty="0">
              <a:solidFill>
                <a:srgbClr val="7030A0"/>
              </a:solidFill>
              <a:latin typeface="Gill Sans MT" panose="020B0502020104020203" pitchFamily="34" charset="0"/>
              <a:ea typeface="Times New Roman" panose="02020603050405020304" pitchFamily="18" charset="0"/>
            </a:endParaRPr>
          </a:p>
          <a:p>
            <a:pPr indent="457200" algn="ctr">
              <a:spcAft>
                <a:spcPts val="0"/>
              </a:spcAft>
            </a:pPr>
            <a:r>
              <a:rPr lang="en-GB" sz="2400" dirty="0">
                <a:solidFill>
                  <a:srgbClr val="7030A0"/>
                </a:solidFill>
                <a:latin typeface="Gill Sans MT" panose="020B0502020104020203" pitchFamily="34" charset="0"/>
                <a:ea typeface="Times New Roman" panose="02020603050405020304" pitchFamily="18" charset="0"/>
              </a:rPr>
              <a:t>As with all Catholic education, the Sacramental programme is established through a partnership of home, school and parish in order to fully prepare and support the children in their sacramental journey. </a:t>
            </a:r>
            <a:endParaRPr lang="en-GB" sz="2400" dirty="0">
              <a:solidFill>
                <a:srgbClr val="7030A0"/>
              </a:solidFill>
              <a:effectLst/>
              <a:latin typeface="Calibri" panose="020F0502020204030204" pitchFamily="34" charset="0"/>
              <a:ea typeface="Calibri" panose="020F0502020204030204" pitchFamily="34" charset="0"/>
            </a:endParaRPr>
          </a:p>
        </p:txBody>
      </p:sp>
      <p:sp>
        <p:nvSpPr>
          <p:cNvPr id="5" name="AutoShape 2" descr="Saint Mark Catholic Church: Home School Ministry"/>
          <p:cNvSpPr>
            <a:spLocks noChangeAspect="1" noChangeArrowheads="1"/>
          </p:cNvSpPr>
          <p:nvPr/>
        </p:nvSpPr>
        <p:spPr bwMode="auto">
          <a:xfrm>
            <a:off x="9981803" y="4078423"/>
            <a:ext cx="1657350" cy="1571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2675" t="2009" r="419" b="1"/>
          <a:stretch/>
        </p:blipFill>
        <p:spPr>
          <a:xfrm>
            <a:off x="8158247" y="1889339"/>
            <a:ext cx="3480906" cy="3308896"/>
          </a:xfrm>
          <a:prstGeom prst="rect">
            <a:avLst/>
          </a:prstGeom>
        </p:spPr>
      </p:pic>
    </p:spTree>
    <p:extLst>
      <p:ext uri="{BB962C8B-B14F-4D97-AF65-F5344CB8AC3E}">
        <p14:creationId xmlns:p14="http://schemas.microsoft.com/office/powerpoint/2010/main" val="425734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194" y="2046515"/>
            <a:ext cx="6174377" cy="4524315"/>
          </a:xfrm>
          <a:prstGeom prst="rect">
            <a:avLst/>
          </a:prstGeom>
          <a:noFill/>
        </p:spPr>
        <p:txBody>
          <a:bodyPr wrap="square" rtlCol="0">
            <a:spAutoFit/>
          </a:bodyPr>
          <a:lstStyle/>
          <a:p>
            <a:r>
              <a:rPr lang="en-GB" sz="3600" dirty="0"/>
              <a:t>The celebration of sacraments in Year 3 will include :</a:t>
            </a:r>
          </a:p>
          <a:p>
            <a:endParaRPr lang="en-GB" sz="3600" dirty="0"/>
          </a:p>
          <a:p>
            <a:pPr marL="285750" indent="-285750">
              <a:buFont typeface="Arial" panose="020B0604020202020204" pitchFamily="34" charset="0"/>
              <a:buChar char="•"/>
            </a:pPr>
            <a:r>
              <a:rPr lang="en-GB" sz="3600" dirty="0"/>
              <a:t>The Sacrament of Reconciliation</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The Sacrament of Holy Communion </a:t>
            </a:r>
          </a:p>
        </p:txBody>
      </p:sp>
      <p:sp>
        <p:nvSpPr>
          <p:cNvPr id="5" name="Rectangle 4"/>
          <p:cNvSpPr/>
          <p:nvPr/>
        </p:nvSpPr>
        <p:spPr>
          <a:xfrm>
            <a:off x="1234849" y="520225"/>
            <a:ext cx="846828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 Sacramental </a:t>
            </a:r>
            <a:r>
              <a:rPr lang="en-US" sz="5400" b="1" cap="none" spc="0" dirty="0" err="1">
                <a:ln w="22225">
                  <a:solidFill>
                    <a:schemeClr val="accent2"/>
                  </a:solidFill>
                  <a:prstDash val="solid"/>
                </a:ln>
                <a:solidFill>
                  <a:schemeClr val="accent2">
                    <a:lumMod val="40000"/>
                    <a:lumOff val="60000"/>
                  </a:schemeClr>
                </a:solidFill>
                <a:effectLst/>
              </a:rPr>
              <a:t>Programme</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376" y="2224365"/>
            <a:ext cx="2699658" cy="3820271"/>
          </a:xfrm>
          <a:prstGeom prst="rect">
            <a:avLst/>
          </a:prstGeom>
        </p:spPr>
      </p:pic>
    </p:spTree>
    <p:extLst>
      <p:ext uri="{BB962C8B-B14F-4D97-AF65-F5344CB8AC3E}">
        <p14:creationId xmlns:p14="http://schemas.microsoft.com/office/powerpoint/2010/main" val="362863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2710"/>
            <a:ext cx="7138851" cy="4351338"/>
          </a:xfrm>
        </p:spPr>
        <p:txBody>
          <a:bodyPr/>
          <a:lstStyle/>
          <a:p>
            <a:pPr marL="0" indent="0">
              <a:buNone/>
            </a:pPr>
            <a:r>
              <a:rPr lang="en-GB" dirty="0"/>
              <a:t>In the Sacrament of Reconciliation, the children will experience God’s everlasting love and forgiveness. </a:t>
            </a:r>
          </a:p>
          <a:p>
            <a:pPr marL="0" indent="0">
              <a:buNone/>
            </a:pPr>
            <a:r>
              <a:rPr lang="en-GB" dirty="0"/>
              <a:t>They will understand that when we have done something wrong, we need to say sorry to God and ask for His forgiveness. </a:t>
            </a:r>
          </a:p>
          <a:p>
            <a:pPr marL="0" indent="0">
              <a:buNone/>
            </a:pPr>
            <a:r>
              <a:rPr lang="en-GB" dirty="0"/>
              <a:t>Reconciliation helps us to restore our peace and friendship with God and leads us back to following his path. </a:t>
            </a:r>
          </a:p>
        </p:txBody>
      </p:sp>
      <p:sp>
        <p:nvSpPr>
          <p:cNvPr id="4" name="Rectangle 3"/>
          <p:cNvSpPr/>
          <p:nvPr/>
        </p:nvSpPr>
        <p:spPr>
          <a:xfrm>
            <a:off x="838200" y="371072"/>
            <a:ext cx="94052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The Sacrament of Reconciliation</a:t>
            </a:r>
          </a:p>
        </p:txBody>
      </p:sp>
      <p:pic>
        <p:nvPicPr>
          <p:cNvPr id="1028" name="Picture 4" descr="Reconciliation">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43" y="1680754"/>
            <a:ext cx="3492137" cy="349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70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To support children in preparing for this sacrament, we want them to understand :</a:t>
            </a:r>
          </a:p>
          <a:p>
            <a:pPr marL="0" indent="0">
              <a:buNone/>
            </a:pPr>
            <a:r>
              <a:rPr lang="en-GB" dirty="0"/>
              <a:t>*The difference between right and wrong choices</a:t>
            </a:r>
          </a:p>
          <a:p>
            <a:pPr marL="0" indent="0">
              <a:buNone/>
            </a:pPr>
            <a:r>
              <a:rPr lang="en-GB" dirty="0"/>
              <a:t>*That accidents and mistakes are not sins.</a:t>
            </a:r>
          </a:p>
          <a:p>
            <a:pPr marL="0" indent="0">
              <a:buNone/>
            </a:pPr>
            <a:r>
              <a:rPr lang="en-GB" dirty="0"/>
              <a:t>*Sins are when we deliberately turn away from God.</a:t>
            </a:r>
          </a:p>
          <a:p>
            <a:pPr marL="0" indent="0">
              <a:buNone/>
            </a:pPr>
            <a:r>
              <a:rPr lang="en-GB" dirty="0"/>
              <a:t>*God is loving and merciful and will always forgive us if we ask.</a:t>
            </a:r>
          </a:p>
          <a:p>
            <a:pPr marL="0" indent="0">
              <a:buNone/>
            </a:pPr>
            <a:r>
              <a:rPr lang="en-GB" dirty="0"/>
              <a:t>*We must forgive others as God forgives us.</a:t>
            </a:r>
          </a:p>
          <a:p>
            <a:pPr marL="0" indent="0">
              <a:buNone/>
            </a:pPr>
            <a:r>
              <a:rPr lang="en-GB" dirty="0"/>
              <a:t>*Jesus granted us the Sacrament of Reconciliation through dying on the cross for us. </a:t>
            </a:r>
          </a:p>
        </p:txBody>
      </p:sp>
      <p:sp>
        <p:nvSpPr>
          <p:cNvPr id="5" name="Rectangle 4"/>
          <p:cNvSpPr/>
          <p:nvPr/>
        </p:nvSpPr>
        <p:spPr>
          <a:xfrm>
            <a:off x="507348" y="371072"/>
            <a:ext cx="1006698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The Sacramental of Reconciliation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17299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Our Learning and Growing RE scheme will help the children to prepare in school.</a:t>
            </a:r>
          </a:p>
          <a:p>
            <a:pPr marL="0" indent="0">
              <a:buNone/>
            </a:pPr>
            <a:r>
              <a:rPr lang="en-GB" dirty="0"/>
              <a:t>Unit B Reconciliation – </a:t>
            </a:r>
          </a:p>
          <a:p>
            <a:r>
              <a:rPr lang="en-GB" dirty="0"/>
              <a:t>The children will explore the consequences of the choices we make. </a:t>
            </a:r>
          </a:p>
          <a:p>
            <a:r>
              <a:rPr lang="en-GB" dirty="0"/>
              <a:t>They will understand Jesus’ teachings on forgiveness and how the sacrament of Reconciliation brings us forgiveness from God. </a:t>
            </a:r>
          </a:p>
          <a:p>
            <a:pPr marL="0" indent="0">
              <a:buNone/>
            </a:pPr>
            <a:endParaRPr lang="en-GB" dirty="0"/>
          </a:p>
          <a:p>
            <a:pPr marL="0" indent="0">
              <a:buNone/>
            </a:pPr>
            <a:endParaRPr lang="en-GB" dirty="0"/>
          </a:p>
        </p:txBody>
      </p:sp>
      <p:sp>
        <p:nvSpPr>
          <p:cNvPr id="4" name="Rectangle 3"/>
          <p:cNvSpPr/>
          <p:nvPr/>
        </p:nvSpPr>
        <p:spPr>
          <a:xfrm>
            <a:off x="1153572" y="562660"/>
            <a:ext cx="102002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Sacramental Preparation in School </a:t>
            </a:r>
          </a:p>
        </p:txBody>
      </p:sp>
    </p:spTree>
    <p:extLst>
      <p:ext uri="{BB962C8B-B14F-4D97-AF65-F5344CB8AC3E}">
        <p14:creationId xmlns:p14="http://schemas.microsoft.com/office/powerpoint/2010/main" val="58928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204" y="1825625"/>
            <a:ext cx="10763596" cy="4351338"/>
          </a:xfrm>
        </p:spPr>
        <p:txBody>
          <a:bodyPr>
            <a:normAutofit fontScale="92500"/>
          </a:bodyPr>
          <a:lstStyle/>
          <a:p>
            <a:pPr marL="0" indent="0">
              <a:buNone/>
            </a:pPr>
            <a:r>
              <a:rPr lang="en-GB" dirty="0"/>
              <a:t>There are six key parts of the celebration of the Sacrament. </a:t>
            </a:r>
          </a:p>
          <a:p>
            <a:pPr marL="0" indent="0">
              <a:buNone/>
            </a:pPr>
            <a:endParaRPr lang="en-GB" dirty="0"/>
          </a:p>
          <a:p>
            <a:pPr marL="0" indent="0">
              <a:buNone/>
            </a:pPr>
            <a:r>
              <a:rPr lang="en-GB" dirty="0"/>
              <a:t>1)The Examination of Conscience – we think about what we have done wrong.</a:t>
            </a:r>
          </a:p>
          <a:p>
            <a:pPr marL="0" indent="0">
              <a:buNone/>
            </a:pPr>
            <a:r>
              <a:rPr lang="en-GB" dirty="0"/>
              <a:t>2)Contrition – we are sorry for what we have done wrong.</a:t>
            </a:r>
          </a:p>
          <a:p>
            <a:pPr marL="0" indent="0">
              <a:buNone/>
            </a:pPr>
            <a:r>
              <a:rPr lang="en-GB" dirty="0"/>
              <a:t>3)Confession – we share our sins with the priest.</a:t>
            </a:r>
          </a:p>
          <a:p>
            <a:pPr marL="0" indent="0">
              <a:buNone/>
            </a:pPr>
            <a:r>
              <a:rPr lang="en-GB" dirty="0"/>
              <a:t>4)Penance – we accept what we need to do to be forgiven.</a:t>
            </a:r>
          </a:p>
          <a:p>
            <a:pPr marL="0" indent="0">
              <a:buNone/>
            </a:pPr>
            <a:r>
              <a:rPr lang="en-GB" dirty="0"/>
              <a:t>5)Absolution – we are forgiven by God through his grace and mercy.</a:t>
            </a:r>
          </a:p>
          <a:p>
            <a:pPr marL="0" indent="0">
              <a:buNone/>
            </a:pPr>
            <a:r>
              <a:rPr lang="en-GB" dirty="0"/>
              <a:t>6)Act of penance – we pray or do something  as asked by the priest to show we are sorry.</a:t>
            </a:r>
          </a:p>
        </p:txBody>
      </p:sp>
      <p:sp>
        <p:nvSpPr>
          <p:cNvPr id="6" name="Rectangle 5"/>
          <p:cNvSpPr/>
          <p:nvPr/>
        </p:nvSpPr>
        <p:spPr>
          <a:xfrm>
            <a:off x="1539125" y="654851"/>
            <a:ext cx="9562361"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The Sacrament </a:t>
            </a:r>
            <a:r>
              <a:rPr lang="en-US" sz="5400" b="1" dirty="0">
                <a:ln w="22225">
                  <a:solidFill>
                    <a:schemeClr val="accent2"/>
                  </a:solidFill>
                  <a:prstDash val="solid"/>
                </a:ln>
                <a:solidFill>
                  <a:schemeClr val="accent2">
                    <a:lumMod val="40000"/>
                    <a:lumOff val="60000"/>
                  </a:schemeClr>
                </a:solidFill>
              </a:rPr>
              <a:t>of Reconciliation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0392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1294</Words>
  <Application>Microsoft Office PowerPoint</Application>
  <PresentationFormat>Widescreen</PresentationFormat>
  <Paragraphs>179</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Gill Sans MT</vt:lpstr>
      <vt:lpstr>Office Theme</vt:lpstr>
      <vt:lpstr>PowerPoint Presentation</vt:lpstr>
      <vt:lpstr>The Year of Jubilee </vt:lpstr>
      <vt:lpstr>Catholic Social Teaching</vt:lpstr>
      <vt:lpstr>PowerPoint Presentation</vt:lpstr>
      <vt:lpstr>PowerPoint Presentation</vt:lpstr>
      <vt:lpstr>PowerPoint Presentation</vt:lpstr>
      <vt:lpstr>PowerPoint Presentation</vt:lpstr>
      <vt:lpstr>PowerPoint Presentation</vt:lpstr>
      <vt:lpstr>PowerPoint Presentation</vt:lpstr>
      <vt:lpstr>Sacramental Prayers and Stories </vt:lpstr>
      <vt:lpstr>Sacramental Preparation at Home</vt:lpstr>
      <vt:lpstr>The Sacrament of the Eucharist </vt:lpstr>
      <vt:lpstr>Sacramental Stories and Prayers </vt:lpstr>
      <vt:lpstr>PowerPoint Presentation</vt:lpstr>
      <vt:lpstr>PowerPoint Presentation</vt:lpstr>
      <vt:lpstr>PowerPoint Presentation</vt:lpstr>
      <vt:lpstr>PowerPoint Presentation</vt:lpstr>
      <vt:lpstr>PowerPoint Presentation</vt:lpstr>
      <vt:lpstr>Fr Dominic </vt:lpstr>
      <vt:lpstr>PowerPoint Presentation</vt:lpstr>
    </vt:vector>
  </TitlesOfParts>
  <Company>SMBC Education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Spillane</dc:creator>
  <cp:lastModifiedBy>Julie Foley</cp:lastModifiedBy>
  <cp:revision>43</cp:revision>
  <dcterms:created xsi:type="dcterms:W3CDTF">2020-10-11T12:20:28Z</dcterms:created>
  <dcterms:modified xsi:type="dcterms:W3CDTF">2025-09-09T10:43:20Z</dcterms:modified>
</cp:coreProperties>
</file>