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2" r:id="rId9"/>
    <p:sldId id="263" r:id="rId10"/>
    <p:sldId id="265" r:id="rId11"/>
    <p:sldId id="266" r:id="rId12"/>
    <p:sldId id="268" r:id="rId13"/>
    <p:sldId id="267" r:id="rId14"/>
    <p:sldId id="269" r:id="rId15"/>
  </p:sldIdLst>
  <p:sldSz cx="18288000" cy="10287000"/>
  <p:notesSz cx="6858000" cy="9144000"/>
  <p:embeddedFontLst>
    <p:embeddedFont>
      <p:font typeface="Nunito" pitchFamily="2" charset="0"/>
      <p:regular r:id="rId16"/>
    </p:embeddedFont>
    <p:embeddedFont>
      <p:font typeface="Nunito Bold" panose="020B0604020202020204" charset="0"/>
      <p:regular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52" d="100"/>
          <a:sy n="52" d="100"/>
        </p:scale>
        <p:origin x="850" y="8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-nocookie.com/embed/66ogmkG98pI?playlist=66ogmkG98pI&amp;autoplay=1&amp;iv_load_policy=3&amp;loop=1&amp;start=" TargetMode="External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t-augustines.solihull.sch.uk/page/?title=Mental+Health+and+Wellbeing&amp;pid=27" TargetMode="External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parentswithconfidence.com/calm-down-strategies-for-kids/" TargetMode="External"/><Relationship Id="rId5" Type="http://schemas.openxmlformats.org/officeDocument/2006/relationships/hyperlink" Target="https://www.theottoolbox.com/zones-of-regulation-activities/" TargetMode="External"/><Relationship Id="rId4" Type="http://schemas.openxmlformats.org/officeDocument/2006/relationships/hyperlink" Target="https://www.youtube.com/watch?v=6Lt067sxt3c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CE9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0" y="1129992"/>
            <a:ext cx="18288000" cy="80816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880"/>
              </a:lnSpc>
            </a:pPr>
            <a:r>
              <a:rPr lang="en-US" sz="9200" b="1">
                <a:solidFill>
                  <a:srgbClr val="8D193B"/>
                </a:solidFill>
                <a:latin typeface="Nunito Bold"/>
                <a:ea typeface="Nunito Bold"/>
                <a:cs typeface="Nunito Bold"/>
                <a:sym typeface="Nunito Bold"/>
              </a:rPr>
              <a:t>The National Nurturing Schools Programme</a:t>
            </a:r>
          </a:p>
          <a:p>
            <a:pPr algn="ctr">
              <a:lnSpc>
                <a:spcPts val="12880"/>
              </a:lnSpc>
            </a:pPr>
            <a:endParaRPr lang="en-US" sz="9200" b="1">
              <a:solidFill>
                <a:srgbClr val="8D193B"/>
              </a:solidFill>
              <a:latin typeface="Nunito Bold"/>
              <a:ea typeface="Nunito Bold"/>
              <a:cs typeface="Nunito Bold"/>
              <a:sym typeface="Nunito Bold"/>
            </a:endParaRPr>
          </a:p>
          <a:p>
            <a:pPr algn="ctr">
              <a:lnSpc>
                <a:spcPts val="12880"/>
              </a:lnSpc>
            </a:pPr>
            <a:r>
              <a:rPr lang="en-US" sz="9200" b="1">
                <a:solidFill>
                  <a:srgbClr val="004AAD"/>
                </a:solidFill>
                <a:latin typeface="Nunito Bold"/>
                <a:ea typeface="Nunito Bold"/>
                <a:cs typeface="Nunito Bold"/>
                <a:sym typeface="Nunito Bold"/>
              </a:rPr>
              <a:t>Zones of Regulation</a:t>
            </a:r>
          </a:p>
          <a:p>
            <a:pPr algn="ctr">
              <a:lnSpc>
                <a:spcPts val="12880"/>
              </a:lnSpc>
            </a:pPr>
            <a:endParaRPr lang="en-US" sz="9200" b="1">
              <a:solidFill>
                <a:srgbClr val="004AAD"/>
              </a:solidFill>
              <a:latin typeface="Nunito Bold"/>
              <a:ea typeface="Nunito Bold"/>
              <a:cs typeface="Nunito Bold"/>
              <a:sym typeface="Nunito Bold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CE9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4086911" y="7806618"/>
            <a:ext cx="6700733" cy="4960764"/>
          </a:xfrm>
          <a:custGeom>
            <a:avLst/>
            <a:gdLst/>
            <a:ahLst/>
            <a:cxnLst/>
            <a:rect l="l" t="t" r="r" b="b"/>
            <a:pathLst>
              <a:path w="6700733" h="4960764">
                <a:moveTo>
                  <a:pt x="0" y="0"/>
                </a:moveTo>
                <a:lnTo>
                  <a:pt x="6700732" y="0"/>
                </a:lnTo>
                <a:lnTo>
                  <a:pt x="6700732" y="4960764"/>
                </a:lnTo>
                <a:lnTo>
                  <a:pt x="0" y="496076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 rot="5460111">
            <a:off x="7676070" y="-1382514"/>
            <a:ext cx="12885416" cy="12579387"/>
          </a:xfrm>
          <a:custGeom>
            <a:avLst/>
            <a:gdLst/>
            <a:ahLst/>
            <a:cxnLst/>
            <a:rect l="l" t="t" r="r" b="b"/>
            <a:pathLst>
              <a:path w="12885416" h="12579387">
                <a:moveTo>
                  <a:pt x="0" y="0"/>
                </a:moveTo>
                <a:lnTo>
                  <a:pt x="12885416" y="0"/>
                </a:lnTo>
                <a:lnTo>
                  <a:pt x="12885416" y="12579387"/>
                </a:lnTo>
                <a:lnTo>
                  <a:pt x="0" y="1257938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214015" y="249230"/>
            <a:ext cx="9612206" cy="2314982"/>
          </a:xfrm>
          <a:custGeom>
            <a:avLst/>
            <a:gdLst/>
            <a:ahLst/>
            <a:cxnLst/>
            <a:rect l="l" t="t" r="r" b="b"/>
            <a:pathLst>
              <a:path w="9612206" h="2314982">
                <a:moveTo>
                  <a:pt x="0" y="0"/>
                </a:moveTo>
                <a:lnTo>
                  <a:pt x="9612207" y="0"/>
                </a:lnTo>
                <a:lnTo>
                  <a:pt x="9612207" y="2314982"/>
                </a:lnTo>
                <a:lnTo>
                  <a:pt x="0" y="231498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5" name="Group 5"/>
          <p:cNvGrpSpPr/>
          <p:nvPr/>
        </p:nvGrpSpPr>
        <p:grpSpPr>
          <a:xfrm>
            <a:off x="214015" y="2743898"/>
            <a:ext cx="7902310" cy="7543102"/>
            <a:chOff x="0" y="0"/>
            <a:chExt cx="2081267" cy="1986661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2081267" cy="1986661"/>
            </a:xfrm>
            <a:custGeom>
              <a:avLst/>
              <a:gdLst/>
              <a:ahLst/>
              <a:cxnLst/>
              <a:rect l="l" t="t" r="r" b="b"/>
              <a:pathLst>
                <a:path w="2081267" h="1986661">
                  <a:moveTo>
                    <a:pt x="23513" y="0"/>
                  </a:moveTo>
                  <a:lnTo>
                    <a:pt x="2057754" y="0"/>
                  </a:lnTo>
                  <a:cubicBezTo>
                    <a:pt x="2070740" y="0"/>
                    <a:pt x="2081267" y="10527"/>
                    <a:pt x="2081267" y="23513"/>
                  </a:cubicBezTo>
                  <a:lnTo>
                    <a:pt x="2081267" y="1963148"/>
                  </a:lnTo>
                  <a:cubicBezTo>
                    <a:pt x="2081267" y="1969384"/>
                    <a:pt x="2078790" y="1975364"/>
                    <a:pt x="2074380" y="1979774"/>
                  </a:cubicBezTo>
                  <a:cubicBezTo>
                    <a:pt x="2069971" y="1984183"/>
                    <a:pt x="2063990" y="1986661"/>
                    <a:pt x="2057754" y="1986661"/>
                  </a:cubicBezTo>
                  <a:lnTo>
                    <a:pt x="23513" y="1986661"/>
                  </a:lnTo>
                  <a:cubicBezTo>
                    <a:pt x="10527" y="1986661"/>
                    <a:pt x="0" y="1976133"/>
                    <a:pt x="0" y="1963148"/>
                  </a:cubicBezTo>
                  <a:lnTo>
                    <a:pt x="0" y="23513"/>
                  </a:lnTo>
                  <a:cubicBezTo>
                    <a:pt x="0" y="10527"/>
                    <a:pt x="10527" y="0"/>
                    <a:pt x="23513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8100" cap="rnd">
              <a:solidFill>
                <a:srgbClr val="535321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9525"/>
              <a:ext cx="2081267" cy="197713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79"/>
                </a:lnSpc>
              </a:pPr>
              <a:endParaRPr/>
            </a:p>
          </p:txBody>
        </p:sp>
      </p:grpSp>
      <p:sp>
        <p:nvSpPr>
          <p:cNvPr id="8" name="TextBox 8"/>
          <p:cNvSpPr txBox="1"/>
          <p:nvPr/>
        </p:nvSpPr>
        <p:spPr>
          <a:xfrm>
            <a:off x="1147968" y="392512"/>
            <a:ext cx="7448660" cy="21717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12"/>
              </a:lnSpc>
            </a:pPr>
            <a:r>
              <a:rPr lang="en-US" sz="4760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rPr>
              <a:t>What is the National Nurturing Schools  Programme?</a:t>
            </a:r>
          </a:p>
        </p:txBody>
      </p:sp>
      <p:sp>
        <p:nvSpPr>
          <p:cNvPr id="9" name="Freeform 9"/>
          <p:cNvSpPr/>
          <p:nvPr/>
        </p:nvSpPr>
        <p:spPr>
          <a:xfrm>
            <a:off x="15227056" y="0"/>
            <a:ext cx="3060944" cy="3627786"/>
          </a:xfrm>
          <a:custGeom>
            <a:avLst/>
            <a:gdLst/>
            <a:ahLst/>
            <a:cxnLst/>
            <a:rect l="l" t="t" r="r" b="b"/>
            <a:pathLst>
              <a:path w="3060944" h="3627786">
                <a:moveTo>
                  <a:pt x="0" y="0"/>
                </a:moveTo>
                <a:lnTo>
                  <a:pt x="3060944" y="0"/>
                </a:lnTo>
                <a:lnTo>
                  <a:pt x="3060944" y="3627786"/>
                </a:lnTo>
                <a:lnTo>
                  <a:pt x="0" y="3627786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TextBox 10"/>
          <p:cNvSpPr txBox="1"/>
          <p:nvPr/>
        </p:nvSpPr>
        <p:spPr>
          <a:xfrm>
            <a:off x="325424" y="2838490"/>
            <a:ext cx="7583529" cy="71878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80478" lvl="1" indent="-340239" algn="l">
              <a:lnSpc>
                <a:spcPts val="4475"/>
              </a:lnSpc>
              <a:buFont typeface="Arial"/>
              <a:buChar char="•"/>
            </a:pPr>
            <a:r>
              <a:rPr lang="en-US" sz="3151">
                <a:solidFill>
                  <a:srgbClr val="535321"/>
                </a:solidFill>
                <a:latin typeface="Nunito"/>
                <a:ea typeface="Nunito"/>
                <a:cs typeface="Nunito"/>
                <a:sym typeface="Nunito"/>
              </a:rPr>
              <a:t>A programme led by Nurture UK (an evidence based charity dedicated to improving social, emotional and mental health of children and young people).</a:t>
            </a:r>
          </a:p>
          <a:p>
            <a:pPr algn="l">
              <a:lnSpc>
                <a:spcPts val="4475"/>
              </a:lnSpc>
            </a:pPr>
            <a:endParaRPr lang="en-US" sz="3151">
              <a:solidFill>
                <a:srgbClr val="535321"/>
              </a:solidFill>
              <a:latin typeface="Nunito"/>
              <a:ea typeface="Nunito"/>
              <a:cs typeface="Nunito"/>
              <a:sym typeface="Nunito"/>
            </a:endParaRPr>
          </a:p>
          <a:p>
            <a:pPr marL="680478" lvl="1" indent="-340239" algn="l">
              <a:lnSpc>
                <a:spcPts val="4475"/>
              </a:lnSpc>
              <a:buFont typeface="Arial"/>
              <a:buChar char="•"/>
            </a:pPr>
            <a:r>
              <a:rPr lang="en-US" sz="3151">
                <a:solidFill>
                  <a:srgbClr val="535321"/>
                </a:solidFill>
                <a:latin typeface="Nunito"/>
                <a:ea typeface="Nunito"/>
                <a:cs typeface="Nunito"/>
                <a:sym typeface="Nunito"/>
              </a:rPr>
              <a:t>The programme allows staff to develop and embed a nurturing culture throughout school to promote healthy outcomes for all by focusing on emotional needs and development as well as academic learning. </a:t>
            </a:r>
          </a:p>
          <a:p>
            <a:pPr algn="l">
              <a:lnSpc>
                <a:spcPts val="3623"/>
              </a:lnSpc>
            </a:pPr>
            <a:endParaRPr lang="en-US" sz="3151">
              <a:solidFill>
                <a:srgbClr val="53532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9377006" y="560971"/>
            <a:ext cx="5966017" cy="38862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90874" lvl="1" indent="-345437" algn="l">
              <a:lnSpc>
                <a:spcPts val="3839"/>
              </a:lnSpc>
              <a:buFont typeface="Arial"/>
              <a:buChar char="•"/>
            </a:pPr>
            <a:r>
              <a:rPr lang="en-US" sz="3199" dirty="0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rPr>
              <a:t>The training </a:t>
            </a:r>
            <a:r>
              <a:rPr lang="en-US" sz="3199" dirty="0" err="1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rPr>
              <a:t>programme</a:t>
            </a:r>
            <a:r>
              <a:rPr lang="en-US" sz="3199" dirty="0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rPr>
              <a:t> is 18 months long, St Augustine’s are currently 15 months through this. However, the nurture journey won’t stop when the training finishes!</a:t>
            </a:r>
          </a:p>
          <a:p>
            <a:pPr algn="ctr">
              <a:lnSpc>
                <a:spcPts val="3839"/>
              </a:lnSpc>
            </a:pPr>
            <a:endParaRPr lang="en-US" sz="3199" dirty="0">
              <a:solidFill>
                <a:srgbClr val="FFFFFF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12" name="TextBox 12"/>
          <p:cNvSpPr txBox="1"/>
          <p:nvPr/>
        </p:nvSpPr>
        <p:spPr>
          <a:xfrm>
            <a:off x="9377006" y="4087799"/>
            <a:ext cx="8301940" cy="58293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90874" lvl="1" indent="-345437" algn="just">
              <a:lnSpc>
                <a:spcPts val="3839"/>
              </a:lnSpc>
              <a:spcBef>
                <a:spcPct val="0"/>
              </a:spcBef>
              <a:buFont typeface="Arial"/>
              <a:buChar char="•"/>
            </a:pPr>
            <a:r>
              <a:rPr lang="en-US" sz="3199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rPr>
              <a:t>The programme has been funded by Solihull LA and is being undertaken by the majority of primary schools in Solihull. </a:t>
            </a:r>
          </a:p>
          <a:p>
            <a:pPr algn="just">
              <a:lnSpc>
                <a:spcPts val="3839"/>
              </a:lnSpc>
              <a:spcBef>
                <a:spcPct val="0"/>
              </a:spcBef>
            </a:pPr>
            <a:endParaRPr lang="en-US" sz="3199">
              <a:solidFill>
                <a:srgbClr val="FFFFFF"/>
              </a:solidFill>
              <a:latin typeface="Nunito"/>
              <a:ea typeface="Nunito"/>
              <a:cs typeface="Nunito"/>
              <a:sym typeface="Nunito"/>
            </a:endParaRPr>
          </a:p>
          <a:p>
            <a:pPr algn="just">
              <a:lnSpc>
                <a:spcPts val="3839"/>
              </a:lnSpc>
              <a:spcBef>
                <a:spcPct val="0"/>
              </a:spcBef>
            </a:pPr>
            <a:r>
              <a:rPr lang="en-US" sz="3199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rPr>
              <a:t>Why now?</a:t>
            </a:r>
          </a:p>
          <a:p>
            <a:pPr marL="690874" lvl="1" indent="-345437" algn="just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rPr>
              <a:t>We have chosen to participate in the National Nurturing Schools Programme because there has been a significant increase in children struggling with their emotional wellbeing over recent years (both Nationally and at a school level).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CE9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335958" y="5605460"/>
            <a:ext cx="6700733" cy="4960764"/>
          </a:xfrm>
          <a:custGeom>
            <a:avLst/>
            <a:gdLst/>
            <a:ahLst/>
            <a:cxnLst/>
            <a:rect l="l" t="t" r="r" b="b"/>
            <a:pathLst>
              <a:path w="6700733" h="4960764">
                <a:moveTo>
                  <a:pt x="0" y="0"/>
                </a:moveTo>
                <a:lnTo>
                  <a:pt x="6700733" y="0"/>
                </a:lnTo>
                <a:lnTo>
                  <a:pt x="6700733" y="4960764"/>
                </a:lnTo>
                <a:lnTo>
                  <a:pt x="0" y="496076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 rot="5460111">
            <a:off x="7676070" y="-1382514"/>
            <a:ext cx="12885416" cy="12579387"/>
          </a:xfrm>
          <a:custGeom>
            <a:avLst/>
            <a:gdLst/>
            <a:ahLst/>
            <a:cxnLst/>
            <a:rect l="l" t="t" r="r" b="b"/>
            <a:pathLst>
              <a:path w="12885416" h="12579387">
                <a:moveTo>
                  <a:pt x="0" y="0"/>
                </a:moveTo>
                <a:lnTo>
                  <a:pt x="12885416" y="0"/>
                </a:lnTo>
                <a:lnTo>
                  <a:pt x="12885416" y="12579387"/>
                </a:lnTo>
                <a:lnTo>
                  <a:pt x="0" y="1257938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564268" y="0"/>
            <a:ext cx="7507825" cy="1808167"/>
          </a:xfrm>
          <a:custGeom>
            <a:avLst/>
            <a:gdLst/>
            <a:ahLst/>
            <a:cxnLst/>
            <a:rect l="l" t="t" r="r" b="b"/>
            <a:pathLst>
              <a:path w="7507825" h="1808167">
                <a:moveTo>
                  <a:pt x="0" y="0"/>
                </a:moveTo>
                <a:lnTo>
                  <a:pt x="7507825" y="0"/>
                </a:lnTo>
                <a:lnTo>
                  <a:pt x="7507825" y="1808167"/>
                </a:lnTo>
                <a:lnTo>
                  <a:pt x="0" y="180816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TextBox 5"/>
          <p:cNvSpPr txBox="1"/>
          <p:nvPr/>
        </p:nvSpPr>
        <p:spPr>
          <a:xfrm>
            <a:off x="797954" y="123825"/>
            <a:ext cx="6717297" cy="18002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120"/>
              </a:lnSpc>
            </a:pPr>
            <a:r>
              <a:rPr lang="en-US" sz="5934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rPr>
              <a:t>The 6 Nurture Principles</a:t>
            </a:r>
          </a:p>
        </p:txBody>
      </p:sp>
      <p:sp>
        <p:nvSpPr>
          <p:cNvPr id="6" name="Freeform 6"/>
          <p:cNvSpPr/>
          <p:nvPr/>
        </p:nvSpPr>
        <p:spPr>
          <a:xfrm>
            <a:off x="6895327" y="1226466"/>
            <a:ext cx="11392673" cy="8031834"/>
          </a:xfrm>
          <a:custGeom>
            <a:avLst/>
            <a:gdLst/>
            <a:ahLst/>
            <a:cxnLst/>
            <a:rect l="l" t="t" r="r" b="b"/>
            <a:pathLst>
              <a:path w="11392673" h="8031834">
                <a:moveTo>
                  <a:pt x="0" y="0"/>
                </a:moveTo>
                <a:lnTo>
                  <a:pt x="11392673" y="0"/>
                </a:lnTo>
                <a:lnTo>
                  <a:pt x="11392673" y="8031834"/>
                </a:lnTo>
                <a:lnTo>
                  <a:pt x="0" y="8031834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TextBox 7"/>
          <p:cNvSpPr txBox="1"/>
          <p:nvPr/>
        </p:nvSpPr>
        <p:spPr>
          <a:xfrm>
            <a:off x="134765" y="2446916"/>
            <a:ext cx="6563506" cy="69627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239"/>
              </a:lnSpc>
            </a:pPr>
            <a:r>
              <a:rPr lang="en-US" sz="2699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Nurture Principles in Child Speak</a:t>
            </a:r>
          </a:p>
          <a:p>
            <a:pPr algn="l">
              <a:lnSpc>
                <a:spcPts val="3239"/>
              </a:lnSpc>
            </a:pPr>
            <a:endParaRPr lang="en-US" sz="2699">
              <a:solidFill>
                <a:srgbClr val="000000"/>
              </a:solidFill>
              <a:latin typeface="Nunito"/>
              <a:ea typeface="Nunito"/>
              <a:cs typeface="Nunito"/>
              <a:sym typeface="Nunito"/>
            </a:endParaRPr>
          </a:p>
          <a:p>
            <a:pPr marL="582927" lvl="1" indent="-291463" algn="l">
              <a:lnSpc>
                <a:spcPts val="3239"/>
              </a:lnSpc>
              <a:buFont typeface="Arial"/>
              <a:buChar char="•"/>
            </a:pPr>
            <a:r>
              <a:rPr lang="en-US" sz="2699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Our school is a safe place to be</a:t>
            </a:r>
          </a:p>
          <a:p>
            <a:pPr algn="l">
              <a:lnSpc>
                <a:spcPts val="3239"/>
              </a:lnSpc>
            </a:pPr>
            <a:endParaRPr lang="en-US" sz="2699">
              <a:solidFill>
                <a:srgbClr val="000000"/>
              </a:solidFill>
              <a:latin typeface="Nunito"/>
              <a:ea typeface="Nunito"/>
              <a:cs typeface="Nunito"/>
              <a:sym typeface="Nunito"/>
            </a:endParaRPr>
          </a:p>
          <a:p>
            <a:pPr marL="582927" lvl="1" indent="-291463" algn="l">
              <a:lnSpc>
                <a:spcPts val="3239"/>
              </a:lnSpc>
              <a:buFont typeface="Arial"/>
              <a:buChar char="•"/>
            </a:pPr>
            <a:r>
              <a:rPr lang="en-US" sz="2699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We know how to take care of our body, mind and emotions</a:t>
            </a:r>
          </a:p>
          <a:p>
            <a:pPr algn="l">
              <a:lnSpc>
                <a:spcPts val="3239"/>
              </a:lnSpc>
            </a:pPr>
            <a:endParaRPr lang="en-US" sz="2699">
              <a:solidFill>
                <a:srgbClr val="000000"/>
              </a:solidFill>
              <a:latin typeface="Nunito"/>
              <a:ea typeface="Nunito"/>
              <a:cs typeface="Nunito"/>
              <a:sym typeface="Nunito"/>
            </a:endParaRPr>
          </a:p>
          <a:p>
            <a:pPr marL="582927" lvl="1" indent="-291463" algn="l">
              <a:lnSpc>
                <a:spcPts val="3239"/>
              </a:lnSpc>
              <a:buFont typeface="Arial"/>
              <a:buChar char="•"/>
            </a:pPr>
            <a:r>
              <a:rPr lang="en-US" sz="2699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We use our words to show how we feel</a:t>
            </a:r>
          </a:p>
          <a:p>
            <a:pPr algn="l">
              <a:lnSpc>
                <a:spcPts val="3239"/>
              </a:lnSpc>
            </a:pPr>
            <a:endParaRPr lang="en-US" sz="2699">
              <a:solidFill>
                <a:srgbClr val="000000"/>
              </a:solidFill>
              <a:latin typeface="Nunito"/>
              <a:ea typeface="Nunito"/>
              <a:cs typeface="Nunito"/>
              <a:sym typeface="Nunito"/>
            </a:endParaRPr>
          </a:p>
          <a:p>
            <a:pPr marL="582927" lvl="1" indent="-291463" algn="l">
              <a:lnSpc>
                <a:spcPts val="3239"/>
              </a:lnSpc>
              <a:buFont typeface="Arial"/>
              <a:buChar char="•"/>
            </a:pPr>
            <a:r>
              <a:rPr lang="en-US" sz="2699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Our behaviour can show how we are feeling</a:t>
            </a:r>
          </a:p>
          <a:p>
            <a:pPr algn="l">
              <a:lnSpc>
                <a:spcPts val="3239"/>
              </a:lnSpc>
            </a:pPr>
            <a:endParaRPr lang="en-US" sz="2699">
              <a:solidFill>
                <a:srgbClr val="000000"/>
              </a:solidFill>
              <a:latin typeface="Nunito"/>
              <a:ea typeface="Nunito"/>
              <a:cs typeface="Nunito"/>
              <a:sym typeface="Nunito"/>
            </a:endParaRPr>
          </a:p>
          <a:p>
            <a:pPr marL="582927" lvl="1" indent="-291463" algn="l">
              <a:lnSpc>
                <a:spcPts val="3239"/>
              </a:lnSpc>
              <a:buFont typeface="Arial"/>
              <a:buChar char="•"/>
            </a:pPr>
            <a:r>
              <a:rPr lang="en-US" sz="2699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We all learn in our own way and in our own time.</a:t>
            </a:r>
          </a:p>
          <a:p>
            <a:pPr algn="l">
              <a:lnSpc>
                <a:spcPts val="3239"/>
              </a:lnSpc>
            </a:pPr>
            <a:endParaRPr lang="en-US" sz="2699">
              <a:solidFill>
                <a:srgbClr val="000000"/>
              </a:solidFill>
              <a:latin typeface="Nunito"/>
              <a:ea typeface="Nunito"/>
              <a:cs typeface="Nunito"/>
              <a:sym typeface="Nunito"/>
            </a:endParaRPr>
          </a:p>
          <a:p>
            <a:pPr marL="582927" lvl="1" indent="-291463" algn="l">
              <a:lnSpc>
                <a:spcPts val="3239"/>
              </a:lnSpc>
              <a:spcBef>
                <a:spcPct val="0"/>
              </a:spcBef>
              <a:buFont typeface="Arial"/>
              <a:buChar char="•"/>
            </a:pPr>
            <a:r>
              <a:rPr lang="en-US" sz="2699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We can cope with changes in our lives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CE9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3642740" y="180070"/>
            <a:ext cx="11002519" cy="2007960"/>
          </a:xfrm>
          <a:custGeom>
            <a:avLst/>
            <a:gdLst/>
            <a:ahLst/>
            <a:cxnLst/>
            <a:rect l="l" t="t" r="r" b="b"/>
            <a:pathLst>
              <a:path w="11002519" h="2007960">
                <a:moveTo>
                  <a:pt x="0" y="0"/>
                </a:moveTo>
                <a:lnTo>
                  <a:pt x="11002520" y="0"/>
                </a:lnTo>
                <a:lnTo>
                  <a:pt x="11002520" y="2007960"/>
                </a:lnTo>
                <a:lnTo>
                  <a:pt x="0" y="200796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-1063390" y="6483023"/>
            <a:ext cx="5915141" cy="4547265"/>
          </a:xfrm>
          <a:custGeom>
            <a:avLst/>
            <a:gdLst/>
            <a:ahLst/>
            <a:cxnLst/>
            <a:rect l="l" t="t" r="r" b="b"/>
            <a:pathLst>
              <a:path w="5915141" h="4547265">
                <a:moveTo>
                  <a:pt x="0" y="0"/>
                </a:moveTo>
                <a:lnTo>
                  <a:pt x="5915141" y="0"/>
                </a:lnTo>
                <a:lnTo>
                  <a:pt x="5915141" y="4547265"/>
                </a:lnTo>
                <a:lnTo>
                  <a:pt x="0" y="454726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12284658" y="6719547"/>
            <a:ext cx="8663297" cy="4483256"/>
          </a:xfrm>
          <a:custGeom>
            <a:avLst/>
            <a:gdLst/>
            <a:ahLst/>
            <a:cxnLst/>
            <a:rect l="l" t="t" r="r" b="b"/>
            <a:pathLst>
              <a:path w="8663297" h="4483256">
                <a:moveTo>
                  <a:pt x="0" y="0"/>
                </a:moveTo>
                <a:lnTo>
                  <a:pt x="8663296" y="0"/>
                </a:lnTo>
                <a:lnTo>
                  <a:pt x="8663296" y="4483256"/>
                </a:lnTo>
                <a:lnTo>
                  <a:pt x="0" y="448325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 rot="528042">
            <a:off x="9761093" y="8881260"/>
            <a:ext cx="3584985" cy="3419179"/>
          </a:xfrm>
          <a:custGeom>
            <a:avLst/>
            <a:gdLst/>
            <a:ahLst/>
            <a:cxnLst/>
            <a:rect l="l" t="t" r="r" b="b"/>
            <a:pathLst>
              <a:path w="3584985" h="3419179">
                <a:moveTo>
                  <a:pt x="0" y="0"/>
                </a:moveTo>
                <a:lnTo>
                  <a:pt x="3584985" y="0"/>
                </a:lnTo>
                <a:lnTo>
                  <a:pt x="3584985" y="3419179"/>
                </a:lnTo>
                <a:lnTo>
                  <a:pt x="0" y="341917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TextBox 6"/>
          <p:cNvSpPr txBox="1"/>
          <p:nvPr/>
        </p:nvSpPr>
        <p:spPr>
          <a:xfrm>
            <a:off x="4851751" y="279175"/>
            <a:ext cx="8584499" cy="18002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120"/>
              </a:lnSpc>
            </a:pPr>
            <a:r>
              <a:rPr lang="en-US" sz="5934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rPr>
              <a:t>What does Nurture look like in school?</a:t>
            </a:r>
          </a:p>
        </p:txBody>
      </p:sp>
      <p:grpSp>
        <p:nvGrpSpPr>
          <p:cNvPr id="7" name="Group 7"/>
          <p:cNvGrpSpPr/>
          <p:nvPr/>
        </p:nvGrpSpPr>
        <p:grpSpPr>
          <a:xfrm>
            <a:off x="568187" y="2480382"/>
            <a:ext cx="17719813" cy="1298700"/>
            <a:chOff x="0" y="0"/>
            <a:chExt cx="4666947" cy="342045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4666947" cy="342045"/>
            </a:xfrm>
            <a:custGeom>
              <a:avLst/>
              <a:gdLst/>
              <a:ahLst/>
              <a:cxnLst/>
              <a:rect l="l" t="t" r="r" b="b"/>
              <a:pathLst>
                <a:path w="4666947" h="342045">
                  <a:moveTo>
                    <a:pt x="10486" y="0"/>
                  </a:moveTo>
                  <a:lnTo>
                    <a:pt x="4656461" y="0"/>
                  </a:lnTo>
                  <a:cubicBezTo>
                    <a:pt x="4659242" y="0"/>
                    <a:pt x="4661909" y="1105"/>
                    <a:pt x="4663875" y="3071"/>
                  </a:cubicBezTo>
                  <a:cubicBezTo>
                    <a:pt x="4665842" y="5038"/>
                    <a:pt x="4666947" y="7705"/>
                    <a:pt x="4666947" y="10486"/>
                  </a:cubicBezTo>
                  <a:lnTo>
                    <a:pt x="4666947" y="331559"/>
                  </a:lnTo>
                  <a:cubicBezTo>
                    <a:pt x="4666947" y="337350"/>
                    <a:pt x="4662252" y="342045"/>
                    <a:pt x="4656461" y="342045"/>
                  </a:cubicBezTo>
                  <a:lnTo>
                    <a:pt x="10486" y="342045"/>
                  </a:lnTo>
                  <a:cubicBezTo>
                    <a:pt x="4695" y="342045"/>
                    <a:pt x="0" y="337350"/>
                    <a:pt x="0" y="331559"/>
                  </a:cubicBezTo>
                  <a:lnTo>
                    <a:pt x="0" y="10486"/>
                  </a:lnTo>
                  <a:cubicBezTo>
                    <a:pt x="0" y="4695"/>
                    <a:pt x="4695" y="0"/>
                    <a:pt x="10486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8100" cap="rnd">
              <a:solidFill>
                <a:srgbClr val="535321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0" y="0"/>
              <a:ext cx="4666947" cy="34204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l">
                <a:lnSpc>
                  <a:spcPts val="3839"/>
                </a:lnSpc>
              </a:pPr>
              <a:r>
                <a:rPr lang="en-US" sz="3199">
                  <a:solidFill>
                    <a:srgbClr val="000000"/>
                  </a:solidFill>
                  <a:latin typeface="Nunito"/>
                  <a:ea typeface="Nunito"/>
                  <a:cs typeface="Nunito"/>
                  <a:sym typeface="Nunito"/>
                </a:rPr>
                <a:t>Nurture at a Universal and Targeted level- that means for all children, not just those who are struggling. </a:t>
              </a:r>
            </a:p>
          </p:txBody>
        </p:sp>
      </p:grpSp>
      <p:sp>
        <p:nvSpPr>
          <p:cNvPr id="10" name="TextBox 10"/>
          <p:cNvSpPr txBox="1"/>
          <p:nvPr/>
        </p:nvSpPr>
        <p:spPr>
          <a:xfrm>
            <a:off x="568187" y="4497902"/>
            <a:ext cx="7856693" cy="27857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90890" lvl="1" indent="-345445" algn="l">
              <a:lnSpc>
                <a:spcPts val="4480"/>
              </a:lnSpc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Addition of extra calming spaces in KS2, in addition to the Woodlands Room</a:t>
            </a:r>
          </a:p>
          <a:p>
            <a:pPr marL="690890" lvl="1" indent="-345445" algn="l">
              <a:lnSpc>
                <a:spcPts val="4480"/>
              </a:lnSpc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Increased use of brain/ sensory breaks for everyone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9144000" y="4497902"/>
            <a:ext cx="8665282" cy="27857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90890" lvl="1" indent="-345445" algn="l">
              <a:lnSpc>
                <a:spcPts val="4480"/>
              </a:lnSpc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Introduction of Zones of Regulation to support emotional regulation</a:t>
            </a:r>
          </a:p>
          <a:p>
            <a:pPr marL="690890" lvl="1" indent="-345445" algn="l">
              <a:lnSpc>
                <a:spcPts val="4480"/>
              </a:lnSpc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Re-written Behaviour policy to adopt a restorative approach. Children talk through their behaviour and aim to make amends.  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632477" y="3869570"/>
            <a:ext cx="16334780" cy="5378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80"/>
              </a:lnSpc>
              <a:spcBef>
                <a:spcPct val="0"/>
              </a:spcBef>
            </a:pPr>
            <a:r>
              <a:rPr lang="en-US" sz="3200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A few of the things put in place since starting the National Nurturing Schools Programme;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3950731" y="7369371"/>
            <a:ext cx="9181880" cy="27857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90890" lvl="1" indent="-345445" algn="l">
              <a:lnSpc>
                <a:spcPts val="4480"/>
              </a:lnSpc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Working in partnership with the Mental Health Support Team</a:t>
            </a:r>
          </a:p>
          <a:p>
            <a:pPr marL="690890" lvl="1" indent="-345445" algn="l">
              <a:lnSpc>
                <a:spcPts val="4480"/>
              </a:lnSpc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Providing extra support for parents e.g </a:t>
            </a:r>
          </a:p>
          <a:p>
            <a:pPr algn="l">
              <a:lnSpc>
                <a:spcPts val="4480"/>
              </a:lnSpc>
            </a:pPr>
            <a:r>
              <a:rPr lang="en-US" sz="3200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      Early Help sign posting and mental </a:t>
            </a:r>
          </a:p>
          <a:p>
            <a:pPr algn="l">
              <a:lnSpc>
                <a:spcPts val="4480"/>
              </a:lnSpc>
            </a:pPr>
            <a:r>
              <a:rPr lang="en-US" sz="3200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      health support on the school website  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CE9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7924360" y="4875944"/>
            <a:ext cx="9334940" cy="5162037"/>
          </a:xfrm>
          <a:custGeom>
            <a:avLst/>
            <a:gdLst/>
            <a:ahLst/>
            <a:cxnLst/>
            <a:rect l="l" t="t" r="r" b="b"/>
            <a:pathLst>
              <a:path w="9334940" h="5162037">
                <a:moveTo>
                  <a:pt x="0" y="0"/>
                </a:moveTo>
                <a:lnTo>
                  <a:pt x="9334940" y="0"/>
                </a:lnTo>
                <a:lnTo>
                  <a:pt x="9334940" y="5162036"/>
                </a:lnTo>
                <a:lnTo>
                  <a:pt x="0" y="516203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TextBox 3"/>
          <p:cNvSpPr txBox="1"/>
          <p:nvPr/>
        </p:nvSpPr>
        <p:spPr>
          <a:xfrm>
            <a:off x="516598" y="378553"/>
            <a:ext cx="14020449" cy="42646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540"/>
              </a:lnSpc>
              <a:spcBef>
                <a:spcPct val="0"/>
              </a:spcBef>
            </a:pPr>
            <a:r>
              <a:rPr lang="en-US" sz="6100" b="1">
                <a:solidFill>
                  <a:srgbClr val="000000"/>
                </a:solidFill>
                <a:latin typeface="Nunito Bold"/>
                <a:ea typeface="Nunito Bold"/>
                <a:cs typeface="Nunito Bold"/>
                <a:sym typeface="Nunito Bold"/>
              </a:rPr>
              <a:t>As part of our Nurture work, we have introduced the Zones of Regulation to support children to recognise and regulate their emotions.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CE9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611545" y="0"/>
            <a:ext cx="16968247" cy="10287000"/>
          </a:xfrm>
          <a:custGeom>
            <a:avLst/>
            <a:gdLst/>
            <a:ahLst/>
            <a:cxnLst/>
            <a:rect l="l" t="t" r="r" b="b"/>
            <a:pathLst>
              <a:path w="16968247" h="10287000">
                <a:moveTo>
                  <a:pt x="0" y="0"/>
                </a:moveTo>
                <a:lnTo>
                  <a:pt x="16968248" y="0"/>
                </a:lnTo>
                <a:lnTo>
                  <a:pt x="16968248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CE9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669327" y="273303"/>
            <a:ext cx="16140774" cy="10350271"/>
          </a:xfrm>
          <a:custGeom>
            <a:avLst/>
            <a:gdLst/>
            <a:ahLst/>
            <a:cxnLst/>
            <a:rect l="l" t="t" r="r" b="b"/>
            <a:pathLst>
              <a:path w="16140774" h="10350271">
                <a:moveTo>
                  <a:pt x="0" y="0"/>
                </a:moveTo>
                <a:lnTo>
                  <a:pt x="16140774" y="0"/>
                </a:lnTo>
                <a:lnTo>
                  <a:pt x="16140774" y="10350271"/>
                </a:lnTo>
                <a:lnTo>
                  <a:pt x="0" y="1035027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13643699" y="6767390"/>
            <a:ext cx="3843019" cy="3179322"/>
          </a:xfrm>
          <a:custGeom>
            <a:avLst/>
            <a:gdLst/>
            <a:ahLst/>
            <a:cxnLst/>
            <a:rect l="l" t="t" r="r" b="b"/>
            <a:pathLst>
              <a:path w="3843019" h="3179322">
                <a:moveTo>
                  <a:pt x="0" y="0"/>
                </a:moveTo>
                <a:lnTo>
                  <a:pt x="3843019" y="0"/>
                </a:lnTo>
                <a:lnTo>
                  <a:pt x="3843019" y="3179322"/>
                </a:lnTo>
                <a:lnTo>
                  <a:pt x="0" y="317932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CE9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574190" y="261510"/>
            <a:ext cx="15685110" cy="9763981"/>
          </a:xfrm>
          <a:custGeom>
            <a:avLst/>
            <a:gdLst/>
            <a:ahLst/>
            <a:cxnLst/>
            <a:rect l="l" t="t" r="r" b="b"/>
            <a:pathLst>
              <a:path w="15685110" h="9763981">
                <a:moveTo>
                  <a:pt x="0" y="0"/>
                </a:moveTo>
                <a:lnTo>
                  <a:pt x="15685110" y="0"/>
                </a:lnTo>
                <a:lnTo>
                  <a:pt x="15685110" y="9763980"/>
                </a:lnTo>
                <a:lnTo>
                  <a:pt x="0" y="976398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1832170" y="3692833"/>
            <a:ext cx="7311830" cy="2093011"/>
          </a:xfrm>
          <a:custGeom>
            <a:avLst/>
            <a:gdLst/>
            <a:ahLst/>
            <a:cxnLst/>
            <a:rect l="l" t="t" r="r" b="b"/>
            <a:pathLst>
              <a:path w="7311830" h="2093011">
                <a:moveTo>
                  <a:pt x="0" y="0"/>
                </a:moveTo>
                <a:lnTo>
                  <a:pt x="7311830" y="0"/>
                </a:lnTo>
                <a:lnTo>
                  <a:pt x="7311830" y="2093012"/>
                </a:lnTo>
                <a:lnTo>
                  <a:pt x="0" y="209301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108801" y="494020"/>
            <a:ext cx="1465389" cy="4245319"/>
          </a:xfrm>
          <a:custGeom>
            <a:avLst/>
            <a:gdLst/>
            <a:ahLst/>
            <a:cxnLst/>
            <a:rect l="l" t="t" r="r" b="b"/>
            <a:pathLst>
              <a:path w="1465389" h="4245319">
                <a:moveTo>
                  <a:pt x="0" y="0"/>
                </a:moveTo>
                <a:lnTo>
                  <a:pt x="1465389" y="0"/>
                </a:lnTo>
                <a:lnTo>
                  <a:pt x="1465389" y="4245319"/>
                </a:lnTo>
                <a:lnTo>
                  <a:pt x="0" y="424531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241605" y="5952222"/>
            <a:ext cx="1688644" cy="3917262"/>
          </a:xfrm>
          <a:custGeom>
            <a:avLst/>
            <a:gdLst/>
            <a:ahLst/>
            <a:cxnLst/>
            <a:rect l="l" t="t" r="r" b="b"/>
            <a:pathLst>
              <a:path w="1688644" h="3917262">
                <a:moveTo>
                  <a:pt x="0" y="0"/>
                </a:moveTo>
                <a:lnTo>
                  <a:pt x="1688644" y="0"/>
                </a:lnTo>
                <a:lnTo>
                  <a:pt x="1688644" y="3917262"/>
                </a:lnTo>
                <a:lnTo>
                  <a:pt x="0" y="391726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>
            <a:off x="15199800" y="4412651"/>
            <a:ext cx="3088200" cy="1889633"/>
          </a:xfrm>
          <a:custGeom>
            <a:avLst/>
            <a:gdLst/>
            <a:ahLst/>
            <a:cxnLst/>
            <a:rect l="l" t="t" r="r" b="b"/>
            <a:pathLst>
              <a:path w="3088200" h="1889633">
                <a:moveTo>
                  <a:pt x="0" y="0"/>
                </a:moveTo>
                <a:lnTo>
                  <a:pt x="3088200" y="0"/>
                </a:lnTo>
                <a:lnTo>
                  <a:pt x="3088200" y="1889633"/>
                </a:lnTo>
                <a:lnTo>
                  <a:pt x="0" y="188963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>
            <a:off x="16099055" y="6475057"/>
            <a:ext cx="1804319" cy="3550434"/>
          </a:xfrm>
          <a:custGeom>
            <a:avLst/>
            <a:gdLst/>
            <a:ahLst/>
            <a:cxnLst/>
            <a:rect l="l" t="t" r="r" b="b"/>
            <a:pathLst>
              <a:path w="1804319" h="3550434">
                <a:moveTo>
                  <a:pt x="0" y="0"/>
                </a:moveTo>
                <a:lnTo>
                  <a:pt x="1804319" y="0"/>
                </a:lnTo>
                <a:lnTo>
                  <a:pt x="1804319" y="3550433"/>
                </a:lnTo>
                <a:lnTo>
                  <a:pt x="0" y="3550433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CE9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855825" y="427501"/>
            <a:ext cx="16403475" cy="9431998"/>
          </a:xfrm>
          <a:custGeom>
            <a:avLst/>
            <a:gdLst/>
            <a:ahLst/>
            <a:cxnLst/>
            <a:rect l="l" t="t" r="r" b="b"/>
            <a:pathLst>
              <a:path w="16403475" h="9431998">
                <a:moveTo>
                  <a:pt x="0" y="0"/>
                </a:moveTo>
                <a:lnTo>
                  <a:pt x="16403475" y="0"/>
                </a:lnTo>
                <a:lnTo>
                  <a:pt x="16403475" y="9431998"/>
                </a:lnTo>
                <a:lnTo>
                  <a:pt x="0" y="943199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8288176" y="2528961"/>
            <a:ext cx="9511803" cy="6239211"/>
          </a:xfrm>
          <a:custGeom>
            <a:avLst/>
            <a:gdLst/>
            <a:ahLst/>
            <a:cxnLst/>
            <a:rect l="l" t="t" r="r" b="b"/>
            <a:pathLst>
              <a:path w="9511803" h="6239211">
                <a:moveTo>
                  <a:pt x="0" y="0"/>
                </a:moveTo>
                <a:lnTo>
                  <a:pt x="9511803" y="0"/>
                </a:lnTo>
                <a:lnTo>
                  <a:pt x="9511803" y="6239211"/>
                </a:lnTo>
                <a:lnTo>
                  <a:pt x="0" y="623921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CE9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0EF31C-6771-6225-8591-B1AD327AA13C}"/>
              </a:ext>
            </a:extLst>
          </p:cNvPr>
          <p:cNvSpPr txBox="1"/>
          <p:nvPr/>
        </p:nvSpPr>
        <p:spPr>
          <a:xfrm>
            <a:off x="381000" y="1790700"/>
            <a:ext cx="17373600" cy="74174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Years 1-6 have been learning the Zones of Regulation Curriculum since September during weekly PSHE lessons. This curriculum covers</a:t>
            </a:r>
          </a:p>
          <a:p>
            <a:pPr marL="285750" indent="-285750">
              <a:buFontTx/>
              <a:buChar char="-"/>
            </a:pPr>
            <a:r>
              <a:rPr lang="en-GB" sz="28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What is regulation?</a:t>
            </a:r>
          </a:p>
          <a:p>
            <a:pPr marL="285750" indent="-285750">
              <a:buFontTx/>
              <a:buChar char="-"/>
            </a:pPr>
            <a:r>
              <a:rPr lang="en-GB" sz="28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What the 4 Zones are</a:t>
            </a:r>
          </a:p>
          <a:p>
            <a:pPr marL="285750" indent="-285750">
              <a:buFontTx/>
              <a:buChar char="-"/>
            </a:pPr>
            <a:r>
              <a:rPr lang="en-GB" sz="28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Recognising body signals</a:t>
            </a:r>
          </a:p>
          <a:p>
            <a:pPr marL="285750" indent="-285750">
              <a:buFontTx/>
              <a:buChar char="-"/>
            </a:pPr>
            <a:r>
              <a:rPr lang="en-GB" sz="28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Completing a Zones check in</a:t>
            </a:r>
          </a:p>
          <a:p>
            <a:pPr marL="285750" indent="-285750">
              <a:buFontTx/>
              <a:buChar char="-"/>
            </a:pPr>
            <a:r>
              <a:rPr lang="en-GB" sz="28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Situations that may trigger  or spark them</a:t>
            </a:r>
          </a:p>
          <a:p>
            <a:pPr marL="285750" indent="-285750">
              <a:buFontTx/>
              <a:buChar char="-"/>
            </a:pPr>
            <a:r>
              <a:rPr lang="en-GB" sz="28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Regulation tools and building a Zones toolkit</a:t>
            </a:r>
          </a:p>
          <a:p>
            <a:pPr marL="285750" indent="-285750">
              <a:buFontTx/>
              <a:buChar char="-"/>
            </a:pPr>
            <a:endParaRPr lang="en-GB" sz="2800" dirty="0"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  <a:p>
            <a:r>
              <a:rPr lang="en-GB" sz="28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Nursery and Reception are going to be starting learning about the Zones next week. </a:t>
            </a:r>
          </a:p>
          <a:p>
            <a:pPr marL="285750" indent="-285750">
              <a:buFontTx/>
              <a:buChar char="-"/>
            </a:pPr>
            <a:r>
              <a:rPr lang="en-GB" sz="28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What is regulation</a:t>
            </a:r>
          </a:p>
          <a:p>
            <a:pPr marL="285750" indent="-285750">
              <a:buFontTx/>
              <a:buChar char="-"/>
            </a:pPr>
            <a:r>
              <a:rPr lang="en-GB" sz="28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Lessons on each of the 4 Zones</a:t>
            </a:r>
          </a:p>
          <a:p>
            <a:pPr marL="285750" indent="-285750">
              <a:buFontTx/>
              <a:buChar char="-"/>
            </a:pPr>
            <a:r>
              <a:rPr lang="en-GB" sz="28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Lessons on what to do when they feel in each of the Zones</a:t>
            </a:r>
          </a:p>
          <a:p>
            <a:pPr marL="285750" indent="-285750">
              <a:buFontTx/>
              <a:buChar char="-"/>
            </a:pPr>
            <a:r>
              <a:rPr lang="en-GB" sz="28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Building a toolkit.</a:t>
            </a:r>
          </a:p>
          <a:p>
            <a:pPr marL="285750" indent="-285750">
              <a:buFontTx/>
              <a:buChar char="-"/>
            </a:pPr>
            <a:endParaRPr lang="en-GB" sz="2800" dirty="0"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  <a:p>
            <a:r>
              <a:rPr lang="en-GB" sz="28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Outside of PSHE lessons, children are encouraged to complete check-ins throughout the day. Staff will remind them of the tools they can use to regulate.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4BE555C-B137-8FAB-2392-C3AE7AF5DCA8}"/>
              </a:ext>
            </a:extLst>
          </p:cNvPr>
          <p:cNvSpPr txBox="1"/>
          <p:nvPr/>
        </p:nvSpPr>
        <p:spPr>
          <a:xfrm>
            <a:off x="381000" y="364510"/>
            <a:ext cx="17221200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GB" sz="6600" b="1" i="0" u="none" strike="noStrike" kern="1200" cap="none" spc="-120" normalizeH="0" baseline="0" noProof="0" dirty="0">
                <a:ln>
                  <a:noFill/>
                </a:ln>
                <a:solidFill>
                  <a:srgbClr val="F0A22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What does it look like in school and how do we use it?</a:t>
            </a:r>
            <a:endParaRPr lang="en-GB" sz="66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CE9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3793622" y="-182613"/>
            <a:ext cx="14494378" cy="1793679"/>
          </a:xfrm>
          <a:custGeom>
            <a:avLst/>
            <a:gdLst/>
            <a:ahLst/>
            <a:cxnLst/>
            <a:rect l="l" t="t" r="r" b="b"/>
            <a:pathLst>
              <a:path w="14494378" h="1793679">
                <a:moveTo>
                  <a:pt x="0" y="0"/>
                </a:moveTo>
                <a:lnTo>
                  <a:pt x="14494378" y="0"/>
                </a:lnTo>
                <a:lnTo>
                  <a:pt x="14494378" y="1793680"/>
                </a:lnTo>
                <a:lnTo>
                  <a:pt x="0" y="179368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TextBox 3"/>
          <p:cNvSpPr txBox="1"/>
          <p:nvPr/>
        </p:nvSpPr>
        <p:spPr>
          <a:xfrm>
            <a:off x="98825" y="1257300"/>
            <a:ext cx="18090349" cy="98827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334645" lvl="1" algn="just">
              <a:lnSpc>
                <a:spcPts val="4340"/>
              </a:lnSpc>
            </a:pPr>
            <a:r>
              <a:rPr lang="en-US" sz="3600" dirty="0">
                <a:solidFill>
                  <a:srgbClr val="00000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  <a:sym typeface="Nunito"/>
              </a:rPr>
              <a:t>On a daily basis, when your child is regulated;</a:t>
            </a:r>
          </a:p>
          <a:p>
            <a:pPr marL="669291" lvl="1" indent="-334646" algn="just">
              <a:lnSpc>
                <a:spcPts val="4340"/>
              </a:lnSpc>
              <a:buFont typeface="Arial"/>
              <a:buChar char="•"/>
            </a:pPr>
            <a:r>
              <a:rPr lang="en-US" sz="3600" dirty="0">
                <a:solidFill>
                  <a:srgbClr val="00000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  <a:sym typeface="Nunito"/>
              </a:rPr>
              <a:t>Display the Zones poster at home and/or make a Zones Check in area. Watch the video </a:t>
            </a:r>
            <a:r>
              <a:rPr lang="en-US" sz="3600" u="sng" dirty="0">
                <a:solidFill>
                  <a:srgbClr val="00000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  <a:sym typeface="Nunito"/>
                <a:hlinkClick r:id="rId3" tooltip="https://www.youtube-nocookie.com/embed/66ogmkG98pI?playlist=66ogmkG98pI&amp;autoplay=1&amp;iv_load_policy=3&amp;loop=1&amp;start="/>
              </a:rPr>
              <a:t>here</a:t>
            </a:r>
            <a:r>
              <a:rPr lang="en-US" sz="3600" dirty="0">
                <a:solidFill>
                  <a:srgbClr val="00000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  <a:sym typeface="Nunito"/>
              </a:rPr>
              <a:t> for some examples of how to do this.</a:t>
            </a:r>
          </a:p>
          <a:p>
            <a:pPr marL="334645" lvl="1" algn="just">
              <a:lnSpc>
                <a:spcPts val="4340"/>
              </a:lnSpc>
            </a:pPr>
            <a:endParaRPr lang="en-US" sz="3600" dirty="0">
              <a:solidFill>
                <a:srgbClr val="000000"/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  <a:sym typeface="Nunito"/>
            </a:endParaRPr>
          </a:p>
          <a:p>
            <a:pPr marL="669291" lvl="1" indent="-334646" algn="just">
              <a:lnSpc>
                <a:spcPts val="4340"/>
              </a:lnSpc>
              <a:buFont typeface="Arial"/>
              <a:buChar char="•"/>
            </a:pPr>
            <a:r>
              <a:rPr lang="en-US" sz="3600" dirty="0">
                <a:solidFill>
                  <a:srgbClr val="00000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  <a:sym typeface="Nunito"/>
              </a:rPr>
              <a:t>Ask your child ‘How are you feeling? What Zone are you in?’ ‘Shall we do a Zones check in together?’</a:t>
            </a:r>
          </a:p>
          <a:p>
            <a:pPr marL="334645" lvl="1" algn="just">
              <a:lnSpc>
                <a:spcPts val="4340"/>
              </a:lnSpc>
            </a:pPr>
            <a:endParaRPr lang="en-US" sz="3600" dirty="0">
              <a:solidFill>
                <a:srgbClr val="000000"/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  <a:sym typeface="Nunito"/>
            </a:endParaRPr>
          </a:p>
          <a:p>
            <a:pPr marL="669291" lvl="1" indent="-334646" algn="just">
              <a:lnSpc>
                <a:spcPts val="4340"/>
              </a:lnSpc>
              <a:buFont typeface="Arial"/>
              <a:buChar char="•"/>
            </a:pPr>
            <a:r>
              <a:rPr lang="en-US" sz="3600" dirty="0">
                <a:solidFill>
                  <a:srgbClr val="00000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  <a:sym typeface="Nunito"/>
              </a:rPr>
              <a:t>Model your own regulation out loud </a:t>
            </a:r>
            <a:r>
              <a:rPr lang="en-US" sz="3600" dirty="0" err="1">
                <a:solidFill>
                  <a:srgbClr val="00000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  <a:sym typeface="Nunito"/>
              </a:rPr>
              <a:t>e.g</a:t>
            </a:r>
            <a:r>
              <a:rPr lang="en-US" sz="3600" dirty="0">
                <a:solidFill>
                  <a:srgbClr val="00000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  <a:sym typeface="Nunito"/>
              </a:rPr>
              <a:t> I’m in the Blue Zone this morning, I’m feeling tired, I’m going to do X to help</a:t>
            </a:r>
          </a:p>
          <a:p>
            <a:pPr marL="334645" lvl="1" algn="just">
              <a:lnSpc>
                <a:spcPts val="4340"/>
              </a:lnSpc>
            </a:pPr>
            <a:endParaRPr lang="en-US" sz="3600" dirty="0">
              <a:solidFill>
                <a:srgbClr val="000000"/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  <a:sym typeface="Nunito"/>
            </a:endParaRPr>
          </a:p>
          <a:p>
            <a:pPr marL="669291" lvl="1" indent="-334646" algn="just">
              <a:lnSpc>
                <a:spcPts val="4340"/>
              </a:lnSpc>
              <a:buFont typeface="Arial"/>
              <a:buChar char="•"/>
            </a:pPr>
            <a:r>
              <a:rPr lang="en-US" sz="3600" dirty="0">
                <a:solidFill>
                  <a:srgbClr val="00000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  <a:sym typeface="Nunito"/>
              </a:rPr>
              <a:t>Build a toolkit of regulation strategies you can your child can use to help when you feel in a particular zone. </a:t>
            </a:r>
          </a:p>
          <a:p>
            <a:pPr marL="334645" lvl="1" algn="just">
              <a:lnSpc>
                <a:spcPts val="4340"/>
              </a:lnSpc>
            </a:pPr>
            <a:endParaRPr lang="en-US" sz="3600" dirty="0">
              <a:solidFill>
                <a:srgbClr val="000000"/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  <a:sym typeface="Nunito"/>
            </a:endParaRPr>
          </a:p>
          <a:p>
            <a:pPr marL="669291" lvl="1" indent="-334646" algn="just">
              <a:lnSpc>
                <a:spcPts val="4340"/>
              </a:lnSpc>
              <a:buFont typeface="Arial"/>
              <a:buChar char="•"/>
            </a:pPr>
            <a:r>
              <a:rPr lang="en-US" sz="3600" dirty="0">
                <a:solidFill>
                  <a:srgbClr val="00000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  <a:sym typeface="Nunito"/>
              </a:rPr>
              <a:t>Talk about which zone characters in a story may be in to support understanding. </a:t>
            </a:r>
          </a:p>
          <a:p>
            <a:pPr marL="334645" lvl="1" algn="just">
              <a:lnSpc>
                <a:spcPts val="4340"/>
              </a:lnSpc>
            </a:pPr>
            <a:endParaRPr lang="en-US" sz="3600" dirty="0">
              <a:solidFill>
                <a:srgbClr val="000000"/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  <a:sym typeface="Nunito"/>
            </a:endParaRPr>
          </a:p>
          <a:p>
            <a:pPr marL="669291" lvl="1" indent="-334646" algn="just">
              <a:lnSpc>
                <a:spcPts val="4340"/>
              </a:lnSpc>
              <a:buFont typeface="Arial"/>
              <a:buChar char="•"/>
            </a:pPr>
            <a:r>
              <a:rPr lang="en-US" sz="3600" dirty="0">
                <a:solidFill>
                  <a:srgbClr val="00000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  <a:sym typeface="Nunito"/>
              </a:rPr>
              <a:t>Praise children for trying to use the Zones strategies</a:t>
            </a:r>
          </a:p>
          <a:p>
            <a:pPr marL="669291" lvl="1" indent="-334646" algn="just">
              <a:lnSpc>
                <a:spcPts val="4340"/>
              </a:lnSpc>
              <a:buFont typeface="Arial"/>
              <a:buChar char="•"/>
            </a:pPr>
            <a:endParaRPr lang="en-US" sz="3600" dirty="0">
              <a:solidFill>
                <a:srgbClr val="000000"/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  <a:sym typeface="Nunito"/>
            </a:endParaRPr>
          </a:p>
          <a:p>
            <a:pPr algn="just">
              <a:lnSpc>
                <a:spcPts val="4340"/>
              </a:lnSpc>
            </a:pPr>
            <a:endParaRPr lang="en-US" sz="2800" dirty="0">
              <a:solidFill>
                <a:srgbClr val="000000"/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  <a:sym typeface="Nunito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CE9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3793622" y="-182613"/>
            <a:ext cx="14494378" cy="1793679"/>
          </a:xfrm>
          <a:custGeom>
            <a:avLst/>
            <a:gdLst/>
            <a:ahLst/>
            <a:cxnLst/>
            <a:rect l="l" t="t" r="r" b="b"/>
            <a:pathLst>
              <a:path w="14494378" h="1793679">
                <a:moveTo>
                  <a:pt x="0" y="0"/>
                </a:moveTo>
                <a:lnTo>
                  <a:pt x="14494378" y="0"/>
                </a:lnTo>
                <a:lnTo>
                  <a:pt x="14494378" y="1793680"/>
                </a:lnTo>
                <a:lnTo>
                  <a:pt x="0" y="179368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9E82B48-A279-430A-B730-0BC74B75FC3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4583" t="21852" r="37083" b="11481"/>
          <a:stretch/>
        </p:blipFill>
        <p:spPr>
          <a:xfrm>
            <a:off x="555122" y="1257300"/>
            <a:ext cx="6477000" cy="85725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6C71A10-94C8-8939-2F7E-E214544722A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4167" t="20371" r="25417" b="14444"/>
          <a:stretch/>
        </p:blipFill>
        <p:spPr>
          <a:xfrm>
            <a:off x="7772400" y="1257300"/>
            <a:ext cx="9127622" cy="663827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9C51D0C-D823-A60B-37D7-ED538CC28F3E}"/>
              </a:ext>
            </a:extLst>
          </p:cNvPr>
          <p:cNvSpPr txBox="1"/>
          <p:nvPr/>
        </p:nvSpPr>
        <p:spPr>
          <a:xfrm>
            <a:off x="7467600" y="8191500"/>
            <a:ext cx="97536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Every child’s tools will be different, will depend on what they’re struggling with and may change depending on the situation.  </a:t>
            </a:r>
          </a:p>
        </p:txBody>
      </p:sp>
    </p:spTree>
    <p:extLst>
      <p:ext uri="{BB962C8B-B14F-4D97-AF65-F5344CB8AC3E}">
        <p14:creationId xmlns:p14="http://schemas.microsoft.com/office/powerpoint/2010/main" val="4174695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CE9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3793622" y="-182613"/>
            <a:ext cx="14494378" cy="1793679"/>
          </a:xfrm>
          <a:custGeom>
            <a:avLst/>
            <a:gdLst/>
            <a:ahLst/>
            <a:cxnLst/>
            <a:rect l="l" t="t" r="r" b="b"/>
            <a:pathLst>
              <a:path w="14494378" h="1793679">
                <a:moveTo>
                  <a:pt x="0" y="0"/>
                </a:moveTo>
                <a:lnTo>
                  <a:pt x="14494378" y="0"/>
                </a:lnTo>
                <a:lnTo>
                  <a:pt x="14494378" y="1793680"/>
                </a:lnTo>
                <a:lnTo>
                  <a:pt x="0" y="179368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TextBox 3"/>
          <p:cNvSpPr txBox="1"/>
          <p:nvPr/>
        </p:nvSpPr>
        <p:spPr>
          <a:xfrm>
            <a:off x="0" y="1069340"/>
            <a:ext cx="18090349" cy="60226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4340"/>
              </a:lnSpc>
            </a:pPr>
            <a:endParaRPr lang="en-US" sz="2800" dirty="0">
              <a:solidFill>
                <a:srgbClr val="000000"/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  <a:sym typeface="Nunito"/>
            </a:endParaRPr>
          </a:p>
          <a:p>
            <a:pPr algn="just">
              <a:lnSpc>
                <a:spcPts val="4340"/>
              </a:lnSpc>
            </a:pPr>
            <a:r>
              <a:rPr lang="en-US" sz="2800" dirty="0">
                <a:solidFill>
                  <a:srgbClr val="00000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  <a:sym typeface="Nunito"/>
              </a:rPr>
              <a:t>    If your child starts to become dysregulated;</a:t>
            </a:r>
          </a:p>
          <a:p>
            <a:pPr marL="669291" marR="0" lvl="1" indent="-334646" algn="just" defTabSz="914400" rtl="0" eaLnBrk="1" fontAlgn="auto" latinLnBrk="0" hangingPunct="1">
              <a:lnSpc>
                <a:spcPts val="434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  <a:sym typeface="Nunito"/>
              </a:rPr>
              <a:t>Make sure you are regulated yourself before supporting your child to regulate</a:t>
            </a:r>
            <a:endParaRPr lang="en-US" sz="2800" dirty="0">
              <a:solidFill>
                <a:srgbClr val="000000"/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  <a:sym typeface="Nunito"/>
            </a:endParaRPr>
          </a:p>
          <a:p>
            <a:pPr marL="669291" lvl="1" indent="-334646" algn="just">
              <a:lnSpc>
                <a:spcPts val="4340"/>
              </a:lnSpc>
              <a:buFont typeface="Arial"/>
              <a:buChar char="•"/>
            </a:pPr>
            <a:r>
              <a:rPr lang="en-US" sz="2800" dirty="0">
                <a:solidFill>
                  <a:srgbClr val="00000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  <a:sym typeface="Nunito"/>
              </a:rPr>
              <a:t>Encourage your child to complete a Zones check in to identify how they’re feeling, however, they may not be able to do this if they’re already dysregulated.</a:t>
            </a:r>
          </a:p>
          <a:p>
            <a:pPr marL="669291" lvl="1" indent="-334646" algn="just">
              <a:lnSpc>
                <a:spcPts val="4340"/>
              </a:lnSpc>
              <a:buFont typeface="Arial"/>
              <a:buChar char="•"/>
            </a:pPr>
            <a:r>
              <a:rPr lang="en-US" sz="2800" dirty="0">
                <a:solidFill>
                  <a:srgbClr val="00000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  <a:sym typeface="Nunito"/>
              </a:rPr>
              <a:t>Label how you think they are feeling if they are unable to identify themselves </a:t>
            </a:r>
            <a:r>
              <a:rPr lang="en-US" sz="2800" dirty="0" err="1">
                <a:solidFill>
                  <a:srgbClr val="00000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  <a:sym typeface="Nunito"/>
              </a:rPr>
              <a:t>e.g</a:t>
            </a:r>
            <a:r>
              <a:rPr lang="en-US" sz="2800" dirty="0">
                <a:solidFill>
                  <a:srgbClr val="00000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  <a:sym typeface="Nunito"/>
              </a:rPr>
              <a:t> ‘I think you may be in the Yellow Zone because I can see you are frustrated. Validate their feelings- ‘I understand you’re feeling frustrated, it’s ok to feel like that, I’d feel frustrated too if someone took my toy’</a:t>
            </a:r>
          </a:p>
          <a:p>
            <a:pPr marL="669291" lvl="1" indent="-334646" algn="just">
              <a:lnSpc>
                <a:spcPts val="4340"/>
              </a:lnSpc>
              <a:buFont typeface="Arial"/>
              <a:buChar char="•"/>
            </a:pPr>
            <a:r>
              <a:rPr lang="en-US" sz="2800" dirty="0">
                <a:solidFill>
                  <a:srgbClr val="00000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  <a:sym typeface="Nunito"/>
              </a:rPr>
              <a:t>What could we do to help  you regulate together?’ Use the regulation toolkit as a visual reminder of strategies</a:t>
            </a:r>
          </a:p>
          <a:p>
            <a:pPr marL="669291" lvl="1" indent="-334646" algn="just">
              <a:lnSpc>
                <a:spcPts val="4340"/>
              </a:lnSpc>
              <a:buFont typeface="Arial"/>
              <a:buChar char="•"/>
            </a:pPr>
            <a:r>
              <a:rPr lang="en-US" sz="2800" dirty="0">
                <a:solidFill>
                  <a:srgbClr val="00000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  <a:sym typeface="Nunito"/>
              </a:rPr>
              <a:t>After your child is calm (may be some time later)- separate emotions with </a:t>
            </a:r>
            <a:r>
              <a:rPr lang="en-US" sz="2800" dirty="0" err="1">
                <a:solidFill>
                  <a:srgbClr val="00000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  <a:sym typeface="Nunito"/>
              </a:rPr>
              <a:t>behaviour</a:t>
            </a:r>
            <a:r>
              <a:rPr lang="en-US" sz="2800" dirty="0">
                <a:solidFill>
                  <a:srgbClr val="00000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  <a:sym typeface="Nunito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  <a:sym typeface="Nunito"/>
              </a:rPr>
              <a:t>e.g</a:t>
            </a:r>
            <a:r>
              <a:rPr lang="en-US" sz="2800" dirty="0">
                <a:solidFill>
                  <a:srgbClr val="00000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  <a:sym typeface="Nunito"/>
              </a:rPr>
              <a:t> ‘I understand were in the red Zone because were angry, but it’s not ok to hit, what can we do instead? How can we put things right?’ </a:t>
            </a:r>
          </a:p>
        </p:txBody>
      </p:sp>
    </p:spTree>
    <p:extLst>
      <p:ext uri="{BB962C8B-B14F-4D97-AF65-F5344CB8AC3E}">
        <p14:creationId xmlns:p14="http://schemas.microsoft.com/office/powerpoint/2010/main" val="16333809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CE9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3793622" y="-182613"/>
            <a:ext cx="14494378" cy="1793679"/>
          </a:xfrm>
          <a:custGeom>
            <a:avLst/>
            <a:gdLst/>
            <a:ahLst/>
            <a:cxnLst/>
            <a:rect l="l" t="t" r="r" b="b"/>
            <a:pathLst>
              <a:path w="14494378" h="1793679">
                <a:moveTo>
                  <a:pt x="0" y="0"/>
                </a:moveTo>
                <a:lnTo>
                  <a:pt x="14494378" y="0"/>
                </a:lnTo>
                <a:lnTo>
                  <a:pt x="14494378" y="1793680"/>
                </a:lnTo>
                <a:lnTo>
                  <a:pt x="0" y="179368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TextBox 3"/>
          <p:cNvSpPr txBox="1"/>
          <p:nvPr/>
        </p:nvSpPr>
        <p:spPr>
          <a:xfrm>
            <a:off x="0" y="1069340"/>
            <a:ext cx="18090349" cy="723390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4340"/>
              </a:lnSpc>
            </a:pPr>
            <a:endParaRPr lang="en-US" sz="2800" dirty="0">
              <a:solidFill>
                <a:srgbClr val="000000"/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  <a:sym typeface="Nunito"/>
            </a:endParaRPr>
          </a:p>
          <a:p>
            <a:pPr marL="669291" lvl="1" indent="-334646" algn="just">
              <a:lnSpc>
                <a:spcPts val="4340"/>
              </a:lnSpc>
              <a:buFont typeface="Arial"/>
              <a:buChar char="•"/>
            </a:pPr>
            <a:r>
              <a:rPr lang="en-US" sz="2800" dirty="0">
                <a:solidFill>
                  <a:srgbClr val="00000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  <a:sym typeface="Nunito"/>
              </a:rPr>
              <a:t>This is not an overnight fix- it takes time and practice. </a:t>
            </a:r>
          </a:p>
          <a:p>
            <a:pPr marL="669291" lvl="1" indent="-334646" algn="just">
              <a:lnSpc>
                <a:spcPts val="4340"/>
              </a:lnSpc>
              <a:buFont typeface="Arial"/>
              <a:buChar char="•"/>
            </a:pPr>
            <a:r>
              <a:rPr lang="en-US" sz="2800" dirty="0">
                <a:solidFill>
                  <a:srgbClr val="00000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  <a:sym typeface="Nunito"/>
              </a:rPr>
              <a:t>Life is busy! A little every day or every few days is better than nothing.</a:t>
            </a:r>
          </a:p>
          <a:p>
            <a:pPr marL="669291" lvl="1" indent="-334646" algn="just">
              <a:lnSpc>
                <a:spcPts val="4340"/>
              </a:lnSpc>
              <a:buFont typeface="Arial"/>
              <a:buChar char="•"/>
            </a:pPr>
            <a:r>
              <a:rPr lang="en-US" sz="2800" dirty="0">
                <a:solidFill>
                  <a:srgbClr val="00000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  <a:sym typeface="Nunito"/>
              </a:rPr>
              <a:t>Have a look at the resources on the St Augustine’s website- a Zones of Regulation page will be coming soon!</a:t>
            </a:r>
          </a:p>
          <a:p>
            <a:pPr marL="669291" lvl="1" indent="-334646" algn="just">
              <a:lnSpc>
                <a:spcPts val="4340"/>
              </a:lnSpc>
              <a:buFont typeface="Arial"/>
              <a:buChar char="•"/>
            </a:pPr>
            <a:r>
              <a:rPr lang="en-US" sz="2800" dirty="0">
                <a:solidFill>
                  <a:srgbClr val="00000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  <a:sym typeface="Nunito"/>
                <a:hlinkClick r:id="rId3"/>
              </a:rPr>
              <a:t>https://www.st-augustines.solihull.sch.uk/page/?title=Mental+Health+and+Wellbeing&amp;pid=27</a:t>
            </a:r>
            <a:r>
              <a:rPr lang="en-US" sz="2800" dirty="0">
                <a:solidFill>
                  <a:srgbClr val="00000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  <a:sym typeface="Nunito"/>
              </a:rPr>
              <a:t> </a:t>
            </a:r>
          </a:p>
          <a:p>
            <a:pPr marL="669291" lvl="1" indent="-334646" algn="just">
              <a:lnSpc>
                <a:spcPts val="4340"/>
              </a:lnSpc>
              <a:buFont typeface="Arial"/>
              <a:buChar char="•"/>
            </a:pPr>
            <a:r>
              <a:rPr lang="en-US" sz="2800" dirty="0">
                <a:solidFill>
                  <a:srgbClr val="00000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  <a:sym typeface="Nunito"/>
                <a:hlinkClick r:id="rId4"/>
              </a:rPr>
              <a:t>https://www.youtube.com/watch?v=6Lt067sxt3c</a:t>
            </a:r>
            <a:r>
              <a:rPr lang="en-US" sz="2800" dirty="0">
                <a:solidFill>
                  <a:srgbClr val="00000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  <a:sym typeface="Nunito"/>
              </a:rPr>
              <a:t> Recap on The Zone of Regulation</a:t>
            </a:r>
          </a:p>
          <a:p>
            <a:pPr marL="669291" lvl="1" indent="-334646" algn="just">
              <a:lnSpc>
                <a:spcPts val="4340"/>
              </a:lnSpc>
              <a:buFont typeface="Arial"/>
              <a:buChar char="•"/>
            </a:pPr>
            <a:r>
              <a:rPr lang="en-US" sz="2800" dirty="0">
                <a:solidFill>
                  <a:srgbClr val="00000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  <a:sym typeface="Nunito"/>
                <a:hlinkClick r:id="rId5"/>
              </a:rPr>
              <a:t>https://www.theottoolbox.com/zones-of-regulation-activities/</a:t>
            </a:r>
            <a:r>
              <a:rPr lang="en-US" sz="2800" dirty="0">
                <a:solidFill>
                  <a:srgbClr val="00000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  <a:sym typeface="Nunito"/>
              </a:rPr>
              <a:t> </a:t>
            </a:r>
          </a:p>
          <a:p>
            <a:pPr marL="669291" lvl="1" indent="-334646" algn="just">
              <a:lnSpc>
                <a:spcPts val="4340"/>
              </a:lnSpc>
              <a:buFont typeface="Arial"/>
              <a:buChar char="•"/>
            </a:pPr>
            <a:r>
              <a:rPr lang="en-US" sz="2800" dirty="0">
                <a:solidFill>
                  <a:srgbClr val="00000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  <a:sym typeface="Nunito"/>
                <a:hlinkClick r:id="rId6"/>
              </a:rPr>
              <a:t>https://parentswithconfidence.com/calm-down-strategies-for-kids/</a:t>
            </a:r>
            <a:r>
              <a:rPr lang="en-US" sz="2800" dirty="0">
                <a:solidFill>
                  <a:srgbClr val="00000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  <a:sym typeface="Nunito"/>
              </a:rPr>
              <a:t> </a:t>
            </a:r>
          </a:p>
          <a:p>
            <a:pPr marL="669291" lvl="1" indent="-334646" algn="just">
              <a:lnSpc>
                <a:spcPts val="4340"/>
              </a:lnSpc>
              <a:buFont typeface="Arial"/>
              <a:buChar char="•"/>
            </a:pPr>
            <a:r>
              <a:rPr lang="en-US" sz="2800" dirty="0">
                <a:solidFill>
                  <a:srgbClr val="00000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  <a:sym typeface="Nunito"/>
              </a:rPr>
              <a:t>Foy younger children https://www.bbc.co.uk/tiny-happy-people/behaviour-and-wellbeing</a:t>
            </a:r>
          </a:p>
          <a:p>
            <a:pPr marL="669291" lvl="1" indent="-334646" algn="just">
              <a:lnSpc>
                <a:spcPts val="4340"/>
              </a:lnSpc>
              <a:buFont typeface="Arial"/>
              <a:buChar char="•"/>
            </a:pPr>
            <a:r>
              <a:rPr lang="en-US" sz="2800" dirty="0">
                <a:solidFill>
                  <a:srgbClr val="00000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  <a:sym typeface="Nunito"/>
              </a:rPr>
              <a:t>Please let us know if you need more support- we are here to help</a:t>
            </a:r>
          </a:p>
          <a:p>
            <a:pPr marL="334645" lvl="1" algn="just">
              <a:lnSpc>
                <a:spcPts val="4340"/>
              </a:lnSpc>
            </a:pPr>
            <a:endParaRPr lang="en-US" sz="2800" dirty="0">
              <a:solidFill>
                <a:srgbClr val="000000"/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  <a:sym typeface="Nunito"/>
            </a:endParaRPr>
          </a:p>
          <a:p>
            <a:pPr marL="334645" lvl="1" algn="just">
              <a:lnSpc>
                <a:spcPts val="4340"/>
              </a:lnSpc>
            </a:pPr>
            <a:endParaRPr lang="en-US" sz="2800" dirty="0">
              <a:solidFill>
                <a:srgbClr val="000000"/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  <a:sym typeface="Nunito"/>
            </a:endParaRPr>
          </a:p>
          <a:p>
            <a:pPr marL="334645" lvl="1" algn="ctr">
              <a:lnSpc>
                <a:spcPts val="4340"/>
              </a:lnSpc>
            </a:pPr>
            <a:r>
              <a:rPr lang="en-US" sz="6000" dirty="0">
                <a:solidFill>
                  <a:srgbClr val="00000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  <a:sym typeface="Nunito"/>
              </a:rPr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32940495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215</TotalTime>
  <Words>1010</Words>
  <Application>Microsoft Office PowerPoint</Application>
  <PresentationFormat>Custom</PresentationFormat>
  <Paragraphs>87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Calibri Light</vt:lpstr>
      <vt:lpstr>Nunito Bold</vt:lpstr>
      <vt:lpstr>Calibri</vt:lpstr>
      <vt:lpstr>Arial</vt:lpstr>
      <vt:lpstr>Nunito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6 Nurture Principles</dc:title>
  <dc:creator>Kate Griffiths</dc:creator>
  <cp:lastModifiedBy>Kate Griffiths</cp:lastModifiedBy>
  <cp:revision>7</cp:revision>
  <dcterms:created xsi:type="dcterms:W3CDTF">2006-08-16T00:00:00Z</dcterms:created>
  <dcterms:modified xsi:type="dcterms:W3CDTF">2026-01-13T09:53:50Z</dcterms:modified>
  <dc:identifier>DAG1wHYs9GU</dc:identifier>
</cp:coreProperties>
</file>